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62" r:id="rId4"/>
    <p:sldMasterId id="2147483664" r:id="rId5"/>
    <p:sldMasterId id="2147483666" r:id="rId6"/>
  </p:sldMasterIdLst>
  <p:notesMasterIdLst>
    <p:notesMasterId r:id="rId140"/>
  </p:notesMasterIdLst>
  <p:sldIdLst>
    <p:sldId id="392" r:id="rId7"/>
    <p:sldId id="364" r:id="rId8"/>
    <p:sldId id="495" r:id="rId9"/>
    <p:sldId id="256" r:id="rId10"/>
    <p:sldId id="415" r:id="rId11"/>
    <p:sldId id="405" r:id="rId12"/>
    <p:sldId id="406" r:id="rId13"/>
    <p:sldId id="407" r:id="rId14"/>
    <p:sldId id="409" r:id="rId15"/>
    <p:sldId id="410" r:id="rId16"/>
    <p:sldId id="411" r:id="rId17"/>
    <p:sldId id="412" r:id="rId18"/>
    <p:sldId id="413" r:id="rId19"/>
    <p:sldId id="408" r:id="rId20"/>
    <p:sldId id="494" r:id="rId21"/>
    <p:sldId id="414" r:id="rId22"/>
    <p:sldId id="429" r:id="rId23"/>
    <p:sldId id="490" r:id="rId24"/>
    <p:sldId id="491" r:id="rId25"/>
    <p:sldId id="492" r:id="rId26"/>
    <p:sldId id="493" r:id="rId27"/>
    <p:sldId id="489" r:id="rId28"/>
    <p:sldId id="314" r:id="rId29"/>
    <p:sldId id="419" r:id="rId30"/>
    <p:sldId id="420" r:id="rId31"/>
    <p:sldId id="421" r:id="rId32"/>
    <p:sldId id="487" r:id="rId33"/>
    <p:sldId id="488" r:id="rId34"/>
    <p:sldId id="311" r:id="rId35"/>
    <p:sldId id="422" r:id="rId36"/>
    <p:sldId id="423" r:id="rId37"/>
    <p:sldId id="424" r:id="rId38"/>
    <p:sldId id="313" r:id="rId39"/>
    <p:sldId id="425" r:id="rId40"/>
    <p:sldId id="427" r:id="rId41"/>
    <p:sldId id="426" r:id="rId42"/>
    <p:sldId id="430" r:id="rId43"/>
    <p:sldId id="431" r:id="rId44"/>
    <p:sldId id="432" r:id="rId45"/>
    <p:sldId id="460" r:id="rId46"/>
    <p:sldId id="461" r:id="rId47"/>
    <p:sldId id="433" r:id="rId48"/>
    <p:sldId id="462" r:id="rId49"/>
    <p:sldId id="463" r:id="rId50"/>
    <p:sldId id="464" r:id="rId51"/>
    <p:sldId id="465" r:id="rId52"/>
    <p:sldId id="466" r:id="rId53"/>
    <p:sldId id="467" r:id="rId54"/>
    <p:sldId id="486" r:id="rId55"/>
    <p:sldId id="316" r:id="rId56"/>
    <p:sldId id="434" r:id="rId57"/>
    <p:sldId id="446" r:id="rId58"/>
    <p:sldId id="452" r:id="rId59"/>
    <p:sldId id="451" r:id="rId60"/>
    <p:sldId id="450" r:id="rId61"/>
    <p:sldId id="447" r:id="rId62"/>
    <p:sldId id="448" r:id="rId63"/>
    <p:sldId id="449" r:id="rId64"/>
    <p:sldId id="445" r:id="rId65"/>
    <p:sldId id="444" r:id="rId66"/>
    <p:sldId id="435" r:id="rId67"/>
    <p:sldId id="442" r:id="rId68"/>
    <p:sldId id="441" r:id="rId69"/>
    <p:sldId id="439" r:id="rId70"/>
    <p:sldId id="443" r:id="rId71"/>
    <p:sldId id="440" r:id="rId72"/>
    <p:sldId id="436" r:id="rId73"/>
    <p:sldId id="437" r:id="rId74"/>
    <p:sldId id="438" r:id="rId75"/>
    <p:sldId id="394" r:id="rId76"/>
    <p:sldId id="499" r:id="rId77"/>
    <p:sldId id="528" r:id="rId78"/>
    <p:sldId id="500" r:id="rId79"/>
    <p:sldId id="502" r:id="rId80"/>
    <p:sldId id="501" r:id="rId81"/>
    <p:sldId id="507" r:id="rId82"/>
    <p:sldId id="523" r:id="rId83"/>
    <p:sldId id="503" r:id="rId84"/>
    <p:sldId id="497" r:id="rId85"/>
    <p:sldId id="529" r:id="rId86"/>
    <p:sldId id="498" r:id="rId87"/>
    <p:sldId id="504" r:id="rId88"/>
    <p:sldId id="505" r:id="rId89"/>
    <p:sldId id="506" r:id="rId90"/>
    <p:sldId id="307" r:id="rId91"/>
    <p:sldId id="453" r:id="rId92"/>
    <p:sldId id="454" r:id="rId93"/>
    <p:sldId id="455" r:id="rId94"/>
    <p:sldId id="456" r:id="rId95"/>
    <p:sldId id="458" r:id="rId96"/>
    <p:sldId id="457" r:id="rId97"/>
    <p:sldId id="459" r:id="rId98"/>
    <p:sldId id="428" r:id="rId99"/>
    <p:sldId id="481" r:id="rId100"/>
    <p:sldId id="484" r:id="rId101"/>
    <p:sldId id="468" r:id="rId102"/>
    <p:sldId id="482" r:id="rId103"/>
    <p:sldId id="483" r:id="rId104"/>
    <p:sldId id="480" r:id="rId105"/>
    <p:sldId id="478" r:id="rId106"/>
    <p:sldId id="479" r:id="rId107"/>
    <p:sldId id="477" r:id="rId108"/>
    <p:sldId id="475" r:id="rId109"/>
    <p:sldId id="474" r:id="rId110"/>
    <p:sldId id="473" r:id="rId111"/>
    <p:sldId id="472" r:id="rId112"/>
    <p:sldId id="471" r:id="rId113"/>
    <p:sldId id="470" r:id="rId114"/>
    <p:sldId id="476" r:id="rId115"/>
    <p:sldId id="508" r:id="rId116"/>
    <p:sldId id="511" r:id="rId117"/>
    <p:sldId id="391" r:id="rId118"/>
    <p:sldId id="510" r:id="rId119"/>
    <p:sldId id="524" r:id="rId120"/>
    <p:sldId id="525" r:id="rId121"/>
    <p:sldId id="526" r:id="rId122"/>
    <p:sldId id="512" r:id="rId123"/>
    <p:sldId id="513" r:id="rId124"/>
    <p:sldId id="514" r:id="rId125"/>
    <p:sldId id="515" r:id="rId126"/>
    <p:sldId id="527" r:id="rId127"/>
    <p:sldId id="398" r:id="rId128"/>
    <p:sldId id="509" r:id="rId129"/>
    <p:sldId id="417" r:id="rId130"/>
    <p:sldId id="418" r:id="rId131"/>
    <p:sldId id="416" r:id="rId132"/>
    <p:sldId id="402" r:id="rId133"/>
    <p:sldId id="516" r:id="rId134"/>
    <p:sldId id="521" r:id="rId135"/>
    <p:sldId id="522" r:id="rId136"/>
    <p:sldId id="519" r:id="rId137"/>
    <p:sldId id="520" r:id="rId138"/>
    <p:sldId id="401" r:id="rId139"/>
  </p:sldIdLst>
  <p:sldSz cx="9144000" cy="6858000" type="screen4x3"/>
  <p:notesSz cx="6858000" cy="9144000"/>
  <p:embeddedFontLst>
    <p:embeddedFont>
      <p:font typeface="Calibri" panose="020F0502020204030204" pitchFamily="34" charset="0"/>
      <p:regular r:id="rId141"/>
      <p:bold r:id="rId142"/>
      <p:italic r:id="rId143"/>
      <p:boldItalic r:id="rId144"/>
    </p:embeddedFont>
    <p:embeddedFont>
      <p:font typeface="Consolas" panose="020B0609020204030204" pitchFamily="49" charset="0"/>
      <p:regular r:id="rId145"/>
      <p:bold r:id="rId146"/>
      <p:italic r:id="rId147"/>
      <p:boldItalic r:id="rId1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49" roundtripDataSignature="AMtx7miM8IGbdeEE4xUsHFpm3F+umU06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249" autoAdjust="0"/>
  </p:normalViewPr>
  <p:slideViewPr>
    <p:cSldViewPr snapToGrid="0">
      <p:cViewPr>
        <p:scale>
          <a:sx n="70" d="100"/>
          <a:sy n="70" d="100"/>
        </p:scale>
        <p:origin x="1392" y="-24"/>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font" Target="fonts/font4.fntdata"/><Relationship Id="rId149" Type="http://customschemas.google.com/relationships/presentationmetadata" Target="metadata"/><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presProps" Target="presProps.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notesMaster" Target="notesMasters/notesMaster1.xml"/><Relationship Id="rId145" Type="http://schemas.openxmlformats.org/officeDocument/2006/relationships/font" Target="fonts/font5.fntdata"/><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font" Target="fonts/font3.fntdata"/><Relationship Id="rId148" Type="http://schemas.openxmlformats.org/officeDocument/2006/relationships/font" Target="fonts/font8.fntdata"/><Relationship Id="rId15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font" Target="fonts/font7.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font" Target="fonts/font2.fntdata"/><Relationship Id="rId3"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s>
</file>

<file path=ppt/diagrams/_rels/data3.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38DBB8-1140-4526-AE6D-85BB81E1903B}"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AAEFF91A-5AD4-4540-A789-4BD7A8D73B6C}">
      <dgm:prSet/>
      <dgm:spPr/>
      <dgm:t>
        <a:bodyPr/>
        <a:lstStyle/>
        <a:p>
          <a:r>
            <a:rPr lang="en-US" b="1" i="0" dirty="0"/>
            <a:t>Databases are sticky, stateful things</a:t>
          </a:r>
          <a:endParaRPr lang="en-US" b="1" dirty="0"/>
        </a:p>
      </dgm:t>
    </dgm:pt>
    <dgm:pt modelId="{747B07F8-A833-4A66-844A-0ACC72D60E22}" type="parTrans" cxnId="{87D6CA58-E530-4848-B0A6-EE5F61085518}">
      <dgm:prSet/>
      <dgm:spPr/>
      <dgm:t>
        <a:bodyPr/>
        <a:lstStyle/>
        <a:p>
          <a:endParaRPr lang="en-US"/>
        </a:p>
      </dgm:t>
    </dgm:pt>
    <dgm:pt modelId="{219654AB-6059-4EC6-98C4-282935ABC567}" type="sibTrans" cxnId="{87D6CA58-E530-4848-B0A6-EE5F61085518}">
      <dgm:prSet/>
      <dgm:spPr/>
      <dgm:t>
        <a:bodyPr/>
        <a:lstStyle/>
        <a:p>
          <a:endParaRPr lang="en-US"/>
        </a:p>
      </dgm:t>
    </dgm:pt>
    <dgm:pt modelId="{8C2A52BD-87EF-43BA-AC14-E15EF9123F93}">
      <dgm:prSet custT="1"/>
      <dgm:spPr/>
      <dgm:t>
        <a:bodyPr/>
        <a:lstStyle/>
        <a:p>
          <a:r>
            <a:rPr lang="en-US" sz="1600" b="1" i="0" dirty="0"/>
            <a:t>Despite having one of the oldest, most standardized DSLs, they are not managed ‘as code’</a:t>
          </a:r>
          <a:endParaRPr lang="en-US" sz="1600" b="1" dirty="0"/>
        </a:p>
      </dgm:t>
    </dgm:pt>
    <dgm:pt modelId="{D02BC20A-E322-447D-B8B0-8BEED1781B4F}" type="parTrans" cxnId="{69B50EAC-35DE-4618-B70E-282766FD53A8}">
      <dgm:prSet/>
      <dgm:spPr/>
      <dgm:t>
        <a:bodyPr/>
        <a:lstStyle/>
        <a:p>
          <a:endParaRPr lang="en-US"/>
        </a:p>
      </dgm:t>
    </dgm:pt>
    <dgm:pt modelId="{8E078DDA-1A77-499A-B49D-E7CB24E93D4B}" type="sibTrans" cxnId="{69B50EAC-35DE-4618-B70E-282766FD53A8}">
      <dgm:prSet/>
      <dgm:spPr/>
      <dgm:t>
        <a:bodyPr/>
        <a:lstStyle/>
        <a:p>
          <a:endParaRPr lang="en-US"/>
        </a:p>
      </dgm:t>
    </dgm:pt>
    <dgm:pt modelId="{6E65B2A3-44B6-470A-99A8-CC84C0A3668D}">
      <dgm:prSet/>
      <dgm:spPr/>
      <dgm:t>
        <a:bodyPr/>
        <a:lstStyle/>
        <a:p>
          <a:r>
            <a:rPr lang="en-US" b="1" i="0" dirty="0"/>
            <a:t>There is more than just data in databases</a:t>
          </a:r>
          <a:endParaRPr lang="en-US" b="1" dirty="0"/>
        </a:p>
      </dgm:t>
    </dgm:pt>
    <dgm:pt modelId="{0FCBA19B-21ED-4635-9527-9EB3E6D8DEE6}" type="parTrans" cxnId="{B4BFE3EC-F2CB-408C-8AB3-80456CBB2D0F}">
      <dgm:prSet/>
      <dgm:spPr/>
      <dgm:t>
        <a:bodyPr/>
        <a:lstStyle/>
        <a:p>
          <a:endParaRPr lang="en-US"/>
        </a:p>
      </dgm:t>
    </dgm:pt>
    <dgm:pt modelId="{946E6EF7-A2A6-4AE0-9B4A-D99C256C9261}" type="sibTrans" cxnId="{B4BFE3EC-F2CB-408C-8AB3-80456CBB2D0F}">
      <dgm:prSet/>
      <dgm:spPr/>
      <dgm:t>
        <a:bodyPr/>
        <a:lstStyle/>
        <a:p>
          <a:endParaRPr lang="en-US"/>
        </a:p>
      </dgm:t>
    </dgm:pt>
    <dgm:pt modelId="{480CA744-C5C3-4F30-8BC2-AC01505BB1B4}">
      <dgm:prSet/>
      <dgm:spPr/>
      <dgm:t>
        <a:bodyPr/>
        <a:lstStyle/>
        <a:p>
          <a:r>
            <a:rPr lang="en-US" b="1" i="0" dirty="0"/>
            <a:t>Structural changes can destroy data</a:t>
          </a:r>
          <a:endParaRPr lang="en-US" b="1" dirty="0"/>
        </a:p>
      </dgm:t>
    </dgm:pt>
    <dgm:pt modelId="{50986952-3948-4C7E-BBCF-ABC2C1F9ADD1}" type="parTrans" cxnId="{C3E7E0A3-4CE3-4B89-8CFD-2B656A70581C}">
      <dgm:prSet/>
      <dgm:spPr/>
      <dgm:t>
        <a:bodyPr/>
        <a:lstStyle/>
        <a:p>
          <a:endParaRPr lang="en-US"/>
        </a:p>
      </dgm:t>
    </dgm:pt>
    <dgm:pt modelId="{DA77A537-CB1F-4E23-84C1-600EBCA64D7C}" type="sibTrans" cxnId="{C3E7E0A3-4CE3-4B89-8CFD-2B656A70581C}">
      <dgm:prSet/>
      <dgm:spPr/>
      <dgm:t>
        <a:bodyPr/>
        <a:lstStyle/>
        <a:p>
          <a:endParaRPr lang="en-US"/>
        </a:p>
      </dgm:t>
    </dgm:pt>
    <dgm:pt modelId="{37215D44-F453-4237-9DB8-797C36BB3980}">
      <dgm:prSet/>
      <dgm:spPr/>
      <dgm:t>
        <a:bodyPr/>
        <a:lstStyle/>
        <a:p>
          <a:r>
            <a:rPr lang="en-US" b="1" i="0" dirty="0"/>
            <a:t>Databases are buried in “Deep Ops”</a:t>
          </a:r>
          <a:endParaRPr lang="en-US" b="1" dirty="0"/>
        </a:p>
      </dgm:t>
    </dgm:pt>
    <dgm:pt modelId="{0752F1D4-2EE1-423E-811D-75BDD6301E3E}" type="parTrans" cxnId="{C773BE5D-55A5-46B0-975A-D091A90A581C}">
      <dgm:prSet/>
      <dgm:spPr/>
      <dgm:t>
        <a:bodyPr/>
        <a:lstStyle/>
        <a:p>
          <a:endParaRPr lang="en-US"/>
        </a:p>
      </dgm:t>
    </dgm:pt>
    <dgm:pt modelId="{838BE954-251C-4EC0-9CEC-36BD578DAC78}" type="sibTrans" cxnId="{C773BE5D-55A5-46B0-975A-D091A90A581C}">
      <dgm:prSet/>
      <dgm:spPr/>
      <dgm:t>
        <a:bodyPr/>
        <a:lstStyle/>
        <a:p>
          <a:endParaRPr lang="en-US"/>
        </a:p>
      </dgm:t>
    </dgm:pt>
    <dgm:pt modelId="{AB659909-2A5C-4C5D-B3C8-8C2A3F80320D}">
      <dgm:prSet/>
      <dgm:spPr/>
      <dgm:t>
        <a:bodyPr/>
        <a:lstStyle/>
        <a:p>
          <a:r>
            <a:rPr lang="en-US" b="1" i="0" dirty="0"/>
            <a:t>Wrapped in layers of fear, security, process, legend, and ITIL dogma</a:t>
          </a:r>
          <a:endParaRPr lang="en-US" b="1" dirty="0"/>
        </a:p>
      </dgm:t>
    </dgm:pt>
    <dgm:pt modelId="{81CB2EAB-91D6-4848-BAD1-6E413AEA986A}" type="parTrans" cxnId="{DFA51B13-3A06-4CAE-AB72-D1148BA4B1FC}">
      <dgm:prSet/>
      <dgm:spPr/>
      <dgm:t>
        <a:bodyPr/>
        <a:lstStyle/>
        <a:p>
          <a:endParaRPr lang="en-US"/>
        </a:p>
      </dgm:t>
    </dgm:pt>
    <dgm:pt modelId="{380EF125-33B9-4362-A06B-B1517E6F51F8}" type="sibTrans" cxnId="{DFA51B13-3A06-4CAE-AB72-D1148BA4B1FC}">
      <dgm:prSet/>
      <dgm:spPr/>
      <dgm:t>
        <a:bodyPr/>
        <a:lstStyle/>
        <a:p>
          <a:endParaRPr lang="en-US"/>
        </a:p>
      </dgm:t>
    </dgm:pt>
    <dgm:pt modelId="{1AA8801F-8725-4797-BE61-9DBB9BF65A3D}">
      <dgm:prSet/>
      <dgm:spPr/>
      <dgm:t>
        <a:bodyPr/>
        <a:lstStyle/>
        <a:p>
          <a:r>
            <a:rPr lang="en-US" b="1" i="0" dirty="0"/>
            <a:t>One does not simply update a schema…</a:t>
          </a:r>
          <a:endParaRPr lang="en-US" b="1" dirty="0"/>
        </a:p>
      </dgm:t>
    </dgm:pt>
    <dgm:pt modelId="{3516FA42-11AB-4C2F-8F44-53CB50BC1B01}" type="parTrans" cxnId="{DA71552C-A494-428B-A4F6-33B4B99BEBBD}">
      <dgm:prSet/>
      <dgm:spPr/>
      <dgm:t>
        <a:bodyPr/>
        <a:lstStyle/>
        <a:p>
          <a:endParaRPr lang="en-US"/>
        </a:p>
      </dgm:t>
    </dgm:pt>
    <dgm:pt modelId="{2F2FFA31-6400-4489-A5C3-22F43D4141D6}" type="sibTrans" cxnId="{DA71552C-A494-428B-A4F6-33B4B99BEBBD}">
      <dgm:prSet/>
      <dgm:spPr/>
      <dgm:t>
        <a:bodyPr/>
        <a:lstStyle/>
        <a:p>
          <a:endParaRPr lang="en-US"/>
        </a:p>
      </dgm:t>
    </dgm:pt>
    <dgm:pt modelId="{FC20F8E6-79D1-44C8-8D17-DD543B4C1BD0}" type="pres">
      <dgm:prSet presAssocID="{DE38DBB8-1140-4526-AE6D-85BB81E1903B}" presName="diagram" presStyleCnt="0">
        <dgm:presLayoutVars>
          <dgm:dir/>
          <dgm:resizeHandles val="exact"/>
        </dgm:presLayoutVars>
      </dgm:prSet>
      <dgm:spPr/>
    </dgm:pt>
    <dgm:pt modelId="{D4575378-C122-482D-9AD1-10A2EBF59F5C}" type="pres">
      <dgm:prSet presAssocID="{AAEFF91A-5AD4-4540-A789-4BD7A8D73B6C}" presName="node" presStyleLbl="node1" presStyleIdx="0" presStyleCnt="7">
        <dgm:presLayoutVars>
          <dgm:bulletEnabled val="1"/>
        </dgm:presLayoutVars>
      </dgm:prSet>
      <dgm:spPr/>
    </dgm:pt>
    <dgm:pt modelId="{5BEA04CA-B0C4-4D4F-84EF-089183735A1F}" type="pres">
      <dgm:prSet presAssocID="{219654AB-6059-4EC6-98C4-282935ABC567}" presName="sibTrans" presStyleCnt="0"/>
      <dgm:spPr/>
    </dgm:pt>
    <dgm:pt modelId="{DADD7850-A468-4447-93A3-4962ACB6DE6D}" type="pres">
      <dgm:prSet presAssocID="{8C2A52BD-87EF-43BA-AC14-E15EF9123F93}" presName="node" presStyleLbl="node1" presStyleIdx="1" presStyleCnt="7">
        <dgm:presLayoutVars>
          <dgm:bulletEnabled val="1"/>
        </dgm:presLayoutVars>
      </dgm:prSet>
      <dgm:spPr/>
    </dgm:pt>
    <dgm:pt modelId="{168B39AC-2F80-445D-91D5-FC7FCD4D9750}" type="pres">
      <dgm:prSet presAssocID="{8E078DDA-1A77-499A-B49D-E7CB24E93D4B}" presName="sibTrans" presStyleCnt="0"/>
      <dgm:spPr/>
    </dgm:pt>
    <dgm:pt modelId="{B20234CD-19CD-4279-B31F-5412C3395789}" type="pres">
      <dgm:prSet presAssocID="{6E65B2A3-44B6-470A-99A8-CC84C0A3668D}" presName="node" presStyleLbl="node1" presStyleIdx="2" presStyleCnt="7">
        <dgm:presLayoutVars>
          <dgm:bulletEnabled val="1"/>
        </dgm:presLayoutVars>
      </dgm:prSet>
      <dgm:spPr/>
    </dgm:pt>
    <dgm:pt modelId="{06590648-A2CA-438A-9552-857558FF53B4}" type="pres">
      <dgm:prSet presAssocID="{946E6EF7-A2A6-4AE0-9B4A-D99C256C9261}" presName="sibTrans" presStyleCnt="0"/>
      <dgm:spPr/>
    </dgm:pt>
    <dgm:pt modelId="{73FC3E70-373E-469E-8D11-CC3E46CC3E49}" type="pres">
      <dgm:prSet presAssocID="{480CA744-C5C3-4F30-8BC2-AC01505BB1B4}" presName="node" presStyleLbl="node1" presStyleIdx="3" presStyleCnt="7">
        <dgm:presLayoutVars>
          <dgm:bulletEnabled val="1"/>
        </dgm:presLayoutVars>
      </dgm:prSet>
      <dgm:spPr/>
    </dgm:pt>
    <dgm:pt modelId="{F66B1715-2E8C-4999-90D5-FC54F9153D36}" type="pres">
      <dgm:prSet presAssocID="{DA77A537-CB1F-4E23-84C1-600EBCA64D7C}" presName="sibTrans" presStyleCnt="0"/>
      <dgm:spPr/>
    </dgm:pt>
    <dgm:pt modelId="{8D78FEFB-CFED-4D4D-801B-7C4E4EBFC2A8}" type="pres">
      <dgm:prSet presAssocID="{37215D44-F453-4237-9DB8-797C36BB3980}" presName="node" presStyleLbl="node1" presStyleIdx="4" presStyleCnt="7">
        <dgm:presLayoutVars>
          <dgm:bulletEnabled val="1"/>
        </dgm:presLayoutVars>
      </dgm:prSet>
      <dgm:spPr/>
    </dgm:pt>
    <dgm:pt modelId="{701926D4-E334-4529-A7D4-52DECA1C507E}" type="pres">
      <dgm:prSet presAssocID="{838BE954-251C-4EC0-9CEC-36BD578DAC78}" presName="sibTrans" presStyleCnt="0"/>
      <dgm:spPr/>
    </dgm:pt>
    <dgm:pt modelId="{6E6B55E5-BE9E-45B0-9CAE-E2866DC487AF}" type="pres">
      <dgm:prSet presAssocID="{AB659909-2A5C-4C5D-B3C8-8C2A3F80320D}" presName="node" presStyleLbl="node1" presStyleIdx="5" presStyleCnt="7">
        <dgm:presLayoutVars>
          <dgm:bulletEnabled val="1"/>
        </dgm:presLayoutVars>
      </dgm:prSet>
      <dgm:spPr/>
    </dgm:pt>
    <dgm:pt modelId="{D9EB33E7-EDA7-408E-9E32-5953385F16BE}" type="pres">
      <dgm:prSet presAssocID="{380EF125-33B9-4362-A06B-B1517E6F51F8}" presName="sibTrans" presStyleCnt="0"/>
      <dgm:spPr/>
    </dgm:pt>
    <dgm:pt modelId="{95CC9C6B-932B-44CE-9436-C720622836F9}" type="pres">
      <dgm:prSet presAssocID="{1AA8801F-8725-4797-BE61-9DBB9BF65A3D}" presName="node" presStyleLbl="node1" presStyleIdx="6" presStyleCnt="7">
        <dgm:presLayoutVars>
          <dgm:bulletEnabled val="1"/>
        </dgm:presLayoutVars>
      </dgm:prSet>
      <dgm:spPr/>
    </dgm:pt>
  </dgm:ptLst>
  <dgm:cxnLst>
    <dgm:cxn modelId="{A4ECB20F-E81B-4FA1-9209-2B11CFF2BB32}" type="presOf" srcId="{8C2A52BD-87EF-43BA-AC14-E15EF9123F93}" destId="{DADD7850-A468-4447-93A3-4962ACB6DE6D}" srcOrd="0" destOrd="0" presId="urn:microsoft.com/office/officeart/2005/8/layout/default"/>
    <dgm:cxn modelId="{CB1C0B10-6314-4665-9C29-29262D759050}" type="presOf" srcId="{1AA8801F-8725-4797-BE61-9DBB9BF65A3D}" destId="{95CC9C6B-932B-44CE-9436-C720622836F9}" srcOrd="0" destOrd="0" presId="urn:microsoft.com/office/officeart/2005/8/layout/default"/>
    <dgm:cxn modelId="{DFA51B13-3A06-4CAE-AB72-D1148BA4B1FC}" srcId="{DE38DBB8-1140-4526-AE6D-85BB81E1903B}" destId="{AB659909-2A5C-4C5D-B3C8-8C2A3F80320D}" srcOrd="5" destOrd="0" parTransId="{81CB2EAB-91D6-4848-BAD1-6E413AEA986A}" sibTransId="{380EF125-33B9-4362-A06B-B1517E6F51F8}"/>
    <dgm:cxn modelId="{DA71552C-A494-428B-A4F6-33B4B99BEBBD}" srcId="{DE38DBB8-1140-4526-AE6D-85BB81E1903B}" destId="{1AA8801F-8725-4797-BE61-9DBB9BF65A3D}" srcOrd="6" destOrd="0" parTransId="{3516FA42-11AB-4C2F-8F44-53CB50BC1B01}" sibTransId="{2F2FFA31-6400-4489-A5C3-22F43D4141D6}"/>
    <dgm:cxn modelId="{C773BE5D-55A5-46B0-975A-D091A90A581C}" srcId="{DE38DBB8-1140-4526-AE6D-85BB81E1903B}" destId="{37215D44-F453-4237-9DB8-797C36BB3980}" srcOrd="4" destOrd="0" parTransId="{0752F1D4-2EE1-423E-811D-75BDD6301E3E}" sibTransId="{838BE954-251C-4EC0-9CEC-36BD578DAC78}"/>
    <dgm:cxn modelId="{5B7CE272-79C4-45C2-97F4-2CE4295A939E}" type="presOf" srcId="{AB659909-2A5C-4C5D-B3C8-8C2A3F80320D}" destId="{6E6B55E5-BE9E-45B0-9CAE-E2866DC487AF}" srcOrd="0" destOrd="0" presId="urn:microsoft.com/office/officeart/2005/8/layout/default"/>
    <dgm:cxn modelId="{1B2E8557-8191-436C-8538-C0FB930EED0F}" type="presOf" srcId="{DE38DBB8-1140-4526-AE6D-85BB81E1903B}" destId="{FC20F8E6-79D1-44C8-8D17-DD543B4C1BD0}" srcOrd="0" destOrd="0" presId="urn:microsoft.com/office/officeart/2005/8/layout/default"/>
    <dgm:cxn modelId="{87D6CA58-E530-4848-B0A6-EE5F61085518}" srcId="{DE38DBB8-1140-4526-AE6D-85BB81E1903B}" destId="{AAEFF91A-5AD4-4540-A789-4BD7A8D73B6C}" srcOrd="0" destOrd="0" parTransId="{747B07F8-A833-4A66-844A-0ACC72D60E22}" sibTransId="{219654AB-6059-4EC6-98C4-282935ABC567}"/>
    <dgm:cxn modelId="{AC34F19D-89D5-42B9-84CC-3E87736F26FE}" type="presOf" srcId="{6E65B2A3-44B6-470A-99A8-CC84C0A3668D}" destId="{B20234CD-19CD-4279-B31F-5412C3395789}" srcOrd="0" destOrd="0" presId="urn:microsoft.com/office/officeart/2005/8/layout/default"/>
    <dgm:cxn modelId="{C3E7E0A3-4CE3-4B89-8CFD-2B656A70581C}" srcId="{DE38DBB8-1140-4526-AE6D-85BB81E1903B}" destId="{480CA744-C5C3-4F30-8BC2-AC01505BB1B4}" srcOrd="3" destOrd="0" parTransId="{50986952-3948-4C7E-BBCF-ABC2C1F9ADD1}" sibTransId="{DA77A537-CB1F-4E23-84C1-600EBCA64D7C}"/>
    <dgm:cxn modelId="{69B50EAC-35DE-4618-B70E-282766FD53A8}" srcId="{DE38DBB8-1140-4526-AE6D-85BB81E1903B}" destId="{8C2A52BD-87EF-43BA-AC14-E15EF9123F93}" srcOrd="1" destOrd="0" parTransId="{D02BC20A-E322-447D-B8B0-8BEED1781B4F}" sibTransId="{8E078DDA-1A77-499A-B49D-E7CB24E93D4B}"/>
    <dgm:cxn modelId="{5C0238BA-1C89-422C-9471-496ACAFE0CE6}" type="presOf" srcId="{37215D44-F453-4237-9DB8-797C36BB3980}" destId="{8D78FEFB-CFED-4D4D-801B-7C4E4EBFC2A8}" srcOrd="0" destOrd="0" presId="urn:microsoft.com/office/officeart/2005/8/layout/default"/>
    <dgm:cxn modelId="{799C6DD2-975B-4318-BF76-B849D3F6BFDE}" type="presOf" srcId="{AAEFF91A-5AD4-4540-A789-4BD7A8D73B6C}" destId="{D4575378-C122-482D-9AD1-10A2EBF59F5C}" srcOrd="0" destOrd="0" presId="urn:microsoft.com/office/officeart/2005/8/layout/default"/>
    <dgm:cxn modelId="{B4CA1ED9-7F03-439D-BCA9-1F9743FE5AA7}" type="presOf" srcId="{480CA744-C5C3-4F30-8BC2-AC01505BB1B4}" destId="{73FC3E70-373E-469E-8D11-CC3E46CC3E49}" srcOrd="0" destOrd="0" presId="urn:microsoft.com/office/officeart/2005/8/layout/default"/>
    <dgm:cxn modelId="{B4BFE3EC-F2CB-408C-8AB3-80456CBB2D0F}" srcId="{DE38DBB8-1140-4526-AE6D-85BB81E1903B}" destId="{6E65B2A3-44B6-470A-99A8-CC84C0A3668D}" srcOrd="2" destOrd="0" parTransId="{0FCBA19B-21ED-4635-9527-9EB3E6D8DEE6}" sibTransId="{946E6EF7-A2A6-4AE0-9B4A-D99C256C9261}"/>
    <dgm:cxn modelId="{140C5C48-BF3C-4DEC-995C-32C2636A9E0A}" type="presParOf" srcId="{FC20F8E6-79D1-44C8-8D17-DD543B4C1BD0}" destId="{D4575378-C122-482D-9AD1-10A2EBF59F5C}" srcOrd="0" destOrd="0" presId="urn:microsoft.com/office/officeart/2005/8/layout/default"/>
    <dgm:cxn modelId="{F8E7D3F5-7426-4AE6-8C7E-70FC192F42E1}" type="presParOf" srcId="{FC20F8E6-79D1-44C8-8D17-DD543B4C1BD0}" destId="{5BEA04CA-B0C4-4D4F-84EF-089183735A1F}" srcOrd="1" destOrd="0" presId="urn:microsoft.com/office/officeart/2005/8/layout/default"/>
    <dgm:cxn modelId="{F08596A3-622B-4717-8148-CFAF117CDBE9}" type="presParOf" srcId="{FC20F8E6-79D1-44C8-8D17-DD543B4C1BD0}" destId="{DADD7850-A468-4447-93A3-4962ACB6DE6D}" srcOrd="2" destOrd="0" presId="urn:microsoft.com/office/officeart/2005/8/layout/default"/>
    <dgm:cxn modelId="{D268FD90-504E-4C04-820D-1B5FD4DDD51A}" type="presParOf" srcId="{FC20F8E6-79D1-44C8-8D17-DD543B4C1BD0}" destId="{168B39AC-2F80-445D-91D5-FC7FCD4D9750}" srcOrd="3" destOrd="0" presId="urn:microsoft.com/office/officeart/2005/8/layout/default"/>
    <dgm:cxn modelId="{0F0D368D-1C19-4E3C-ADE9-7A25B8F9AFFB}" type="presParOf" srcId="{FC20F8E6-79D1-44C8-8D17-DD543B4C1BD0}" destId="{B20234CD-19CD-4279-B31F-5412C3395789}" srcOrd="4" destOrd="0" presId="urn:microsoft.com/office/officeart/2005/8/layout/default"/>
    <dgm:cxn modelId="{4C727A55-1B3A-46E3-ACDE-B541EF09887C}" type="presParOf" srcId="{FC20F8E6-79D1-44C8-8D17-DD543B4C1BD0}" destId="{06590648-A2CA-438A-9552-857558FF53B4}" srcOrd="5" destOrd="0" presId="urn:microsoft.com/office/officeart/2005/8/layout/default"/>
    <dgm:cxn modelId="{52AAD08E-770C-4DF2-881E-3ECB42B4386E}" type="presParOf" srcId="{FC20F8E6-79D1-44C8-8D17-DD543B4C1BD0}" destId="{73FC3E70-373E-469E-8D11-CC3E46CC3E49}" srcOrd="6" destOrd="0" presId="urn:microsoft.com/office/officeart/2005/8/layout/default"/>
    <dgm:cxn modelId="{864346B9-1B78-47E8-B2D0-0F6D4FFA6D94}" type="presParOf" srcId="{FC20F8E6-79D1-44C8-8D17-DD543B4C1BD0}" destId="{F66B1715-2E8C-4999-90D5-FC54F9153D36}" srcOrd="7" destOrd="0" presId="urn:microsoft.com/office/officeart/2005/8/layout/default"/>
    <dgm:cxn modelId="{1D61BB2E-E337-473E-8FCC-4BDE460BFA1B}" type="presParOf" srcId="{FC20F8E6-79D1-44C8-8D17-DD543B4C1BD0}" destId="{8D78FEFB-CFED-4D4D-801B-7C4E4EBFC2A8}" srcOrd="8" destOrd="0" presId="urn:microsoft.com/office/officeart/2005/8/layout/default"/>
    <dgm:cxn modelId="{4D81EE40-642C-4655-B69D-FCC5BD8A54CE}" type="presParOf" srcId="{FC20F8E6-79D1-44C8-8D17-DD543B4C1BD0}" destId="{701926D4-E334-4529-A7D4-52DECA1C507E}" srcOrd="9" destOrd="0" presId="urn:microsoft.com/office/officeart/2005/8/layout/default"/>
    <dgm:cxn modelId="{93223925-21EA-447A-A8DC-5E29C673E6F7}" type="presParOf" srcId="{FC20F8E6-79D1-44C8-8D17-DD543B4C1BD0}" destId="{6E6B55E5-BE9E-45B0-9CAE-E2866DC487AF}" srcOrd="10" destOrd="0" presId="urn:microsoft.com/office/officeart/2005/8/layout/default"/>
    <dgm:cxn modelId="{3A1C4DE2-2437-4D51-A3D5-ED2E8606C92F}" type="presParOf" srcId="{FC20F8E6-79D1-44C8-8D17-DD543B4C1BD0}" destId="{D9EB33E7-EDA7-408E-9E32-5953385F16BE}" srcOrd="11" destOrd="0" presId="urn:microsoft.com/office/officeart/2005/8/layout/default"/>
    <dgm:cxn modelId="{8205C558-C03C-49A5-9313-BD470815CCAC}" type="presParOf" srcId="{FC20F8E6-79D1-44C8-8D17-DD543B4C1BD0}" destId="{95CC9C6B-932B-44CE-9436-C720622836F9}"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C744CA-A28A-4D54-B1A6-AFF71951B72E}"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A411050-1EAB-4E72-ACE0-F64155095490}">
      <dgm:prSet/>
      <dgm:spPr/>
      <dgm:t>
        <a:bodyPr/>
        <a:lstStyle/>
        <a:p>
          <a:r>
            <a:rPr lang="en-US" b="1" i="0" dirty="0"/>
            <a:t>Still a “Black Box” on the other side of a wall you throw things over</a:t>
          </a:r>
          <a:endParaRPr lang="en-US" b="1" dirty="0"/>
        </a:p>
      </dgm:t>
    </dgm:pt>
    <dgm:pt modelId="{AE175A36-753A-453D-AB93-2CB01A57D7B7}" type="parTrans" cxnId="{D314A66A-3904-496E-AF98-EB0503F9DE54}">
      <dgm:prSet/>
      <dgm:spPr/>
      <dgm:t>
        <a:bodyPr/>
        <a:lstStyle/>
        <a:p>
          <a:endParaRPr lang="en-US"/>
        </a:p>
      </dgm:t>
    </dgm:pt>
    <dgm:pt modelId="{B11F7063-B0F9-4290-B176-580703E0950F}" type="sibTrans" cxnId="{D314A66A-3904-496E-AF98-EB0503F9DE54}">
      <dgm:prSet/>
      <dgm:spPr/>
      <dgm:t>
        <a:bodyPr/>
        <a:lstStyle/>
        <a:p>
          <a:endParaRPr lang="en-US"/>
        </a:p>
      </dgm:t>
    </dgm:pt>
    <dgm:pt modelId="{FD3FB5BC-3EF4-4334-8D5F-7F390B917AA5}">
      <dgm:prSet/>
      <dgm:spPr/>
      <dgm:t>
        <a:bodyPr/>
        <a:lstStyle/>
        <a:p>
          <a:r>
            <a:rPr lang="en-US" b="1" i="0" dirty="0"/>
            <a:t>ITIL regulated ‘shared service’ on the other side of ServiceNow tickets, email, Slack, etc.</a:t>
          </a:r>
          <a:endParaRPr lang="en-US" b="1" dirty="0"/>
        </a:p>
      </dgm:t>
    </dgm:pt>
    <dgm:pt modelId="{6C12C153-9D69-4974-B7C1-13D848383206}" type="parTrans" cxnId="{DE384258-5F01-46CE-B65C-3AF4AB976447}">
      <dgm:prSet/>
      <dgm:spPr/>
      <dgm:t>
        <a:bodyPr/>
        <a:lstStyle/>
        <a:p>
          <a:endParaRPr lang="en-US"/>
        </a:p>
      </dgm:t>
    </dgm:pt>
    <dgm:pt modelId="{44F7EC79-3D5C-4EEC-86B5-ABDC2D288D9C}" type="sibTrans" cxnId="{DE384258-5F01-46CE-B65C-3AF4AB976447}">
      <dgm:prSet/>
      <dgm:spPr/>
      <dgm:t>
        <a:bodyPr/>
        <a:lstStyle/>
        <a:p>
          <a:endParaRPr lang="en-US"/>
        </a:p>
      </dgm:t>
    </dgm:pt>
    <dgm:pt modelId="{D58D9B81-95CC-4A52-A5F2-C9DD5C0E7795}">
      <dgm:prSet/>
      <dgm:spPr/>
      <dgm:t>
        <a:bodyPr/>
        <a:lstStyle/>
        <a:p>
          <a:r>
            <a:rPr lang="en-US" b="1" i="0" dirty="0"/>
            <a:t>“Full Stack” Developers who write SQL or rely on code generators</a:t>
          </a:r>
          <a:endParaRPr lang="en-US" b="1" dirty="0"/>
        </a:p>
      </dgm:t>
    </dgm:pt>
    <dgm:pt modelId="{DC266E75-B5BB-4C9D-97E9-B0F92F22DA2D}" type="parTrans" cxnId="{31FEA823-8D54-460B-A517-834E6CD38F96}">
      <dgm:prSet/>
      <dgm:spPr/>
      <dgm:t>
        <a:bodyPr/>
        <a:lstStyle/>
        <a:p>
          <a:endParaRPr lang="en-US"/>
        </a:p>
      </dgm:t>
    </dgm:pt>
    <dgm:pt modelId="{7EE82CEE-759E-4FA8-AF84-BEF76FB20233}" type="sibTrans" cxnId="{31FEA823-8D54-460B-A517-834E6CD38F96}">
      <dgm:prSet/>
      <dgm:spPr/>
      <dgm:t>
        <a:bodyPr/>
        <a:lstStyle/>
        <a:p>
          <a:endParaRPr lang="en-US"/>
        </a:p>
      </dgm:t>
    </dgm:pt>
    <dgm:pt modelId="{80E99D4B-DBAB-4480-853C-1C17D2CB1CD1}">
      <dgm:prSet/>
      <dgm:spPr/>
      <dgm:t>
        <a:bodyPr/>
        <a:lstStyle/>
        <a:p>
          <a:r>
            <a:rPr lang="en-US" b="1" i="0" dirty="0"/>
            <a:t>Vastly outnumbered DBAs</a:t>
          </a:r>
          <a:endParaRPr lang="en-US" b="1" dirty="0"/>
        </a:p>
      </dgm:t>
    </dgm:pt>
    <dgm:pt modelId="{4CAC11AC-60DF-4019-A1C0-8CD2056C59E9}" type="parTrans" cxnId="{754708E9-B369-4A4B-BCCF-F32EBEAAED4E}">
      <dgm:prSet/>
      <dgm:spPr/>
      <dgm:t>
        <a:bodyPr/>
        <a:lstStyle/>
        <a:p>
          <a:endParaRPr lang="en-US"/>
        </a:p>
      </dgm:t>
    </dgm:pt>
    <dgm:pt modelId="{79721CED-9546-47C4-9C5B-C1E716068DCF}" type="sibTrans" cxnId="{754708E9-B369-4A4B-BCCF-F32EBEAAED4E}">
      <dgm:prSet/>
      <dgm:spPr/>
      <dgm:t>
        <a:bodyPr/>
        <a:lstStyle/>
        <a:p>
          <a:endParaRPr lang="en-US"/>
        </a:p>
      </dgm:t>
    </dgm:pt>
    <dgm:pt modelId="{477E04C2-56C9-4C50-B07A-6AEAE4F54E2E}">
      <dgm:prSet/>
      <dgm:spPr/>
      <dgm:t>
        <a:bodyPr/>
        <a:lstStyle/>
        <a:p>
          <a:r>
            <a:rPr lang="en-US" b="1" i="0" dirty="0"/>
            <a:t>Fear-driven and toil-centric culture around databases</a:t>
          </a:r>
          <a:endParaRPr lang="en-US" b="1" dirty="0"/>
        </a:p>
      </dgm:t>
    </dgm:pt>
    <dgm:pt modelId="{2CA7D661-FDF1-4DB8-B5E5-45027DAFEBA7}" type="parTrans" cxnId="{D6B287EA-E3D6-4954-85C5-4335F82F6F04}">
      <dgm:prSet/>
      <dgm:spPr/>
      <dgm:t>
        <a:bodyPr/>
        <a:lstStyle/>
        <a:p>
          <a:endParaRPr lang="en-US"/>
        </a:p>
      </dgm:t>
    </dgm:pt>
    <dgm:pt modelId="{5047D6FB-32C0-4BF6-895B-82A5F3278FA0}" type="sibTrans" cxnId="{D6B287EA-E3D6-4954-85C5-4335F82F6F04}">
      <dgm:prSet/>
      <dgm:spPr/>
      <dgm:t>
        <a:bodyPr/>
        <a:lstStyle/>
        <a:p>
          <a:endParaRPr lang="en-US"/>
        </a:p>
      </dgm:t>
    </dgm:pt>
    <dgm:pt modelId="{04B4F4F9-9A6A-4A60-A71E-BA95FA020AFD}">
      <dgm:prSet/>
      <dgm:spPr/>
      <dgm:t>
        <a:bodyPr/>
        <a:lstStyle/>
        <a:p>
          <a:r>
            <a:rPr lang="en-US" b="1" i="0" dirty="0"/>
            <a:t>Database platform proliferation</a:t>
          </a:r>
          <a:endParaRPr lang="en-US" b="1" dirty="0"/>
        </a:p>
      </dgm:t>
    </dgm:pt>
    <dgm:pt modelId="{589F5148-8893-4EFB-A52E-F53A12F989C0}" type="parTrans" cxnId="{44893CF9-3E11-4B92-A9D1-E5BADBC28CD9}">
      <dgm:prSet/>
      <dgm:spPr/>
      <dgm:t>
        <a:bodyPr/>
        <a:lstStyle/>
        <a:p>
          <a:endParaRPr lang="en-US"/>
        </a:p>
      </dgm:t>
    </dgm:pt>
    <dgm:pt modelId="{BF3E03FC-5999-4D7D-BC56-E27B7247C0D4}" type="sibTrans" cxnId="{44893CF9-3E11-4B92-A9D1-E5BADBC28CD9}">
      <dgm:prSet/>
      <dgm:spPr/>
      <dgm:t>
        <a:bodyPr/>
        <a:lstStyle/>
        <a:p>
          <a:endParaRPr lang="en-US"/>
        </a:p>
      </dgm:t>
    </dgm:pt>
    <dgm:pt modelId="{6CFBBA10-A399-416A-AD93-DF61EA7EFE8B}">
      <dgm:prSet/>
      <dgm:spPr/>
      <dgm:t>
        <a:bodyPr/>
        <a:lstStyle/>
        <a:p>
          <a:r>
            <a:rPr lang="en-US" b="1" i="0" dirty="0"/>
            <a:t>Management running on about how data is now the company’s most valuable asset</a:t>
          </a:r>
          <a:endParaRPr lang="en-US" b="1" dirty="0"/>
        </a:p>
      </dgm:t>
    </dgm:pt>
    <dgm:pt modelId="{332456AB-3963-40EE-A075-755985159FB8}" type="parTrans" cxnId="{5DF9C6B2-5C46-4C44-AB7D-C8CAD089A998}">
      <dgm:prSet/>
      <dgm:spPr/>
      <dgm:t>
        <a:bodyPr/>
        <a:lstStyle/>
        <a:p>
          <a:endParaRPr lang="en-US"/>
        </a:p>
      </dgm:t>
    </dgm:pt>
    <dgm:pt modelId="{B303F338-6BDB-4868-B588-93D8DF652449}" type="sibTrans" cxnId="{5DF9C6B2-5C46-4C44-AB7D-C8CAD089A998}">
      <dgm:prSet/>
      <dgm:spPr/>
      <dgm:t>
        <a:bodyPr/>
        <a:lstStyle/>
        <a:p>
          <a:endParaRPr lang="en-US"/>
        </a:p>
      </dgm:t>
    </dgm:pt>
    <dgm:pt modelId="{BE73B471-7A4A-4395-BB16-EC4CE7360656}" type="pres">
      <dgm:prSet presAssocID="{5CC744CA-A28A-4D54-B1A6-AFF71951B72E}" presName="root" presStyleCnt="0">
        <dgm:presLayoutVars>
          <dgm:dir/>
          <dgm:resizeHandles val="exact"/>
        </dgm:presLayoutVars>
      </dgm:prSet>
      <dgm:spPr/>
    </dgm:pt>
    <dgm:pt modelId="{3F900D0A-B3A6-4DA6-8DE7-3B123AD03D25}" type="pres">
      <dgm:prSet presAssocID="{CA411050-1EAB-4E72-ACE0-F64155095490}" presName="compNode" presStyleCnt="0"/>
      <dgm:spPr/>
    </dgm:pt>
    <dgm:pt modelId="{4367DAF2-5601-42D7-B6AB-7BE825FDB2F1}" type="pres">
      <dgm:prSet presAssocID="{CA411050-1EAB-4E72-ACE0-F64155095490}" presName="bgRect" presStyleLbl="bgShp" presStyleIdx="0" presStyleCnt="7">
        <dgm:style>
          <a:lnRef idx="2">
            <a:schemeClr val="accent5"/>
          </a:lnRef>
          <a:fillRef idx="1">
            <a:schemeClr val="lt1"/>
          </a:fillRef>
          <a:effectRef idx="0">
            <a:schemeClr val="accent5"/>
          </a:effectRef>
          <a:fontRef idx="minor">
            <a:schemeClr val="dk1"/>
          </a:fontRef>
        </dgm:style>
      </dgm:prSet>
      <dgm:spPr/>
    </dgm:pt>
    <dgm:pt modelId="{7912264C-F3C8-429B-84EB-1A84C6DBE816}" type="pres">
      <dgm:prSet presAssocID="{CA411050-1EAB-4E72-ACE0-F6415509549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iraffe"/>
        </a:ext>
      </dgm:extLst>
    </dgm:pt>
    <dgm:pt modelId="{D10939CC-E728-4D36-AB29-336D1844D473}" type="pres">
      <dgm:prSet presAssocID="{CA411050-1EAB-4E72-ACE0-F64155095490}" presName="spaceRect" presStyleCnt="0"/>
      <dgm:spPr/>
    </dgm:pt>
    <dgm:pt modelId="{C66C9172-5C07-4D77-B9C3-9EC442FC02BD}" type="pres">
      <dgm:prSet presAssocID="{CA411050-1EAB-4E72-ACE0-F64155095490}" presName="parTx" presStyleLbl="revTx" presStyleIdx="0" presStyleCnt="7">
        <dgm:presLayoutVars>
          <dgm:chMax val="0"/>
          <dgm:chPref val="0"/>
        </dgm:presLayoutVars>
      </dgm:prSet>
      <dgm:spPr/>
    </dgm:pt>
    <dgm:pt modelId="{63445BC3-B044-44BA-A464-84227F556ACE}" type="pres">
      <dgm:prSet presAssocID="{B11F7063-B0F9-4290-B176-580703E0950F}" presName="sibTrans" presStyleCnt="0"/>
      <dgm:spPr/>
    </dgm:pt>
    <dgm:pt modelId="{F83B05DE-47AF-4D56-BA79-4A04D6DEB521}" type="pres">
      <dgm:prSet presAssocID="{FD3FB5BC-3EF4-4334-8D5F-7F390B917AA5}" presName="compNode" presStyleCnt="0"/>
      <dgm:spPr/>
    </dgm:pt>
    <dgm:pt modelId="{80F8A3F3-EE08-407E-ACEA-002CA8D0E535}" type="pres">
      <dgm:prSet presAssocID="{FD3FB5BC-3EF4-4334-8D5F-7F390B917AA5}" presName="bgRect" presStyleLbl="bgShp" presStyleIdx="1" presStyleCnt="7">
        <dgm:style>
          <a:lnRef idx="2">
            <a:schemeClr val="accent5"/>
          </a:lnRef>
          <a:fillRef idx="1">
            <a:schemeClr val="lt1"/>
          </a:fillRef>
          <a:effectRef idx="0">
            <a:schemeClr val="accent5"/>
          </a:effectRef>
          <a:fontRef idx="minor">
            <a:schemeClr val="dk1"/>
          </a:fontRef>
        </dgm:style>
      </dgm:prSet>
      <dgm:spPr/>
    </dgm:pt>
    <dgm:pt modelId="{434711F9-88E9-48AF-A748-ADFD97308B6D}" type="pres">
      <dgm:prSet presAssocID="{FD3FB5BC-3EF4-4334-8D5F-7F390B917AA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BDFC00E1-64EE-4B45-8B15-B128B285D3AB}" type="pres">
      <dgm:prSet presAssocID="{FD3FB5BC-3EF4-4334-8D5F-7F390B917AA5}" presName="spaceRect" presStyleCnt="0"/>
      <dgm:spPr/>
    </dgm:pt>
    <dgm:pt modelId="{89C3E0C7-2777-43F6-AEE3-646C8E4D4031}" type="pres">
      <dgm:prSet presAssocID="{FD3FB5BC-3EF4-4334-8D5F-7F390B917AA5}" presName="parTx" presStyleLbl="revTx" presStyleIdx="1" presStyleCnt="7">
        <dgm:presLayoutVars>
          <dgm:chMax val="0"/>
          <dgm:chPref val="0"/>
        </dgm:presLayoutVars>
      </dgm:prSet>
      <dgm:spPr/>
    </dgm:pt>
    <dgm:pt modelId="{07DAB3CA-07E2-410C-9094-46B4586334A1}" type="pres">
      <dgm:prSet presAssocID="{44F7EC79-3D5C-4EEC-86B5-ABDC2D288D9C}" presName="sibTrans" presStyleCnt="0"/>
      <dgm:spPr/>
    </dgm:pt>
    <dgm:pt modelId="{0C575128-9C3B-4BF4-B558-C46397D51103}" type="pres">
      <dgm:prSet presAssocID="{D58D9B81-95CC-4A52-A5F2-C9DD5C0E7795}" presName="compNode" presStyleCnt="0"/>
      <dgm:spPr/>
    </dgm:pt>
    <dgm:pt modelId="{9A06691A-7061-4A5C-AC78-81D84C69A336}" type="pres">
      <dgm:prSet presAssocID="{D58D9B81-95CC-4A52-A5F2-C9DD5C0E7795}" presName="bgRect" presStyleLbl="bgShp" presStyleIdx="2" presStyleCnt="7">
        <dgm:style>
          <a:lnRef idx="2">
            <a:schemeClr val="accent5"/>
          </a:lnRef>
          <a:fillRef idx="1">
            <a:schemeClr val="lt1"/>
          </a:fillRef>
          <a:effectRef idx="0">
            <a:schemeClr val="accent5"/>
          </a:effectRef>
          <a:fontRef idx="minor">
            <a:schemeClr val="dk1"/>
          </a:fontRef>
        </dgm:style>
      </dgm:prSet>
      <dgm:spPr/>
    </dgm:pt>
    <dgm:pt modelId="{8DBAADFC-F3AC-4E98-A834-3C669DB4B779}" type="pres">
      <dgm:prSet presAssocID="{D58D9B81-95CC-4A52-A5F2-C9DD5C0E779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515E836-2E85-4964-8F12-0B43D52274A7}" type="pres">
      <dgm:prSet presAssocID="{D58D9B81-95CC-4A52-A5F2-C9DD5C0E7795}" presName="spaceRect" presStyleCnt="0"/>
      <dgm:spPr/>
    </dgm:pt>
    <dgm:pt modelId="{B9DD3773-CE00-4D91-B223-8A3E5F4221D6}" type="pres">
      <dgm:prSet presAssocID="{D58D9B81-95CC-4A52-A5F2-C9DD5C0E7795}" presName="parTx" presStyleLbl="revTx" presStyleIdx="2" presStyleCnt="7">
        <dgm:presLayoutVars>
          <dgm:chMax val="0"/>
          <dgm:chPref val="0"/>
        </dgm:presLayoutVars>
      </dgm:prSet>
      <dgm:spPr/>
    </dgm:pt>
    <dgm:pt modelId="{AE131E15-CD9E-46D8-95BE-AD131B2DD3B2}" type="pres">
      <dgm:prSet presAssocID="{7EE82CEE-759E-4FA8-AF84-BEF76FB20233}" presName="sibTrans" presStyleCnt="0"/>
      <dgm:spPr/>
    </dgm:pt>
    <dgm:pt modelId="{14F37E34-0C80-4702-B366-B68A2D2BBF90}" type="pres">
      <dgm:prSet presAssocID="{80E99D4B-DBAB-4480-853C-1C17D2CB1CD1}" presName="compNode" presStyleCnt="0"/>
      <dgm:spPr/>
    </dgm:pt>
    <dgm:pt modelId="{2862924C-8A0C-409D-941D-6713A405ADDA}" type="pres">
      <dgm:prSet presAssocID="{80E99D4B-DBAB-4480-853C-1C17D2CB1CD1}" presName="bgRect" presStyleLbl="bgShp" presStyleIdx="3" presStyleCnt="7">
        <dgm:style>
          <a:lnRef idx="2">
            <a:schemeClr val="accent5"/>
          </a:lnRef>
          <a:fillRef idx="1">
            <a:schemeClr val="lt1"/>
          </a:fillRef>
          <a:effectRef idx="0">
            <a:schemeClr val="accent5"/>
          </a:effectRef>
          <a:fontRef idx="minor">
            <a:schemeClr val="dk1"/>
          </a:fontRef>
        </dgm:style>
      </dgm:prSet>
      <dgm:spPr/>
    </dgm:pt>
    <dgm:pt modelId="{396839BB-CFFF-4704-AE03-8DC34C32A4BD}" type="pres">
      <dgm:prSet presAssocID="{80E99D4B-DBAB-4480-853C-1C17D2CB1CD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vron Arrows"/>
        </a:ext>
      </dgm:extLst>
    </dgm:pt>
    <dgm:pt modelId="{A1F0ED1C-9666-4255-9E47-6B42861B4E16}" type="pres">
      <dgm:prSet presAssocID="{80E99D4B-DBAB-4480-853C-1C17D2CB1CD1}" presName="spaceRect" presStyleCnt="0"/>
      <dgm:spPr/>
    </dgm:pt>
    <dgm:pt modelId="{68F45383-6DAF-41C2-86C4-FFD465117A49}" type="pres">
      <dgm:prSet presAssocID="{80E99D4B-DBAB-4480-853C-1C17D2CB1CD1}" presName="parTx" presStyleLbl="revTx" presStyleIdx="3" presStyleCnt="7">
        <dgm:presLayoutVars>
          <dgm:chMax val="0"/>
          <dgm:chPref val="0"/>
        </dgm:presLayoutVars>
      </dgm:prSet>
      <dgm:spPr/>
    </dgm:pt>
    <dgm:pt modelId="{A6B3DF6B-2B61-4893-9BF7-8163758A8386}" type="pres">
      <dgm:prSet presAssocID="{79721CED-9546-47C4-9C5B-C1E716068DCF}" presName="sibTrans" presStyleCnt="0"/>
      <dgm:spPr/>
    </dgm:pt>
    <dgm:pt modelId="{7EEE3105-17E2-42BB-BCD1-9E11ED2AB4AE}" type="pres">
      <dgm:prSet presAssocID="{477E04C2-56C9-4C50-B07A-6AEAE4F54E2E}" presName="compNode" presStyleCnt="0"/>
      <dgm:spPr/>
    </dgm:pt>
    <dgm:pt modelId="{A867484D-034B-4137-9114-5AC7417B376E}" type="pres">
      <dgm:prSet presAssocID="{477E04C2-56C9-4C50-B07A-6AEAE4F54E2E}" presName="bgRect" presStyleLbl="bgShp" presStyleIdx="4" presStyleCnt="7">
        <dgm:style>
          <a:lnRef idx="2">
            <a:schemeClr val="accent5"/>
          </a:lnRef>
          <a:fillRef idx="1">
            <a:schemeClr val="lt1"/>
          </a:fillRef>
          <a:effectRef idx="0">
            <a:schemeClr val="accent5"/>
          </a:effectRef>
          <a:fontRef idx="minor">
            <a:schemeClr val="dk1"/>
          </a:fontRef>
        </dgm:style>
      </dgm:prSet>
      <dgm:spPr/>
    </dgm:pt>
    <dgm:pt modelId="{39001EF3-21B4-440A-8156-2A70CCFF0255}" type="pres">
      <dgm:prSet presAssocID="{477E04C2-56C9-4C50-B07A-6AEAE4F54E2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ze"/>
        </a:ext>
      </dgm:extLst>
    </dgm:pt>
    <dgm:pt modelId="{9B677212-CBED-42FF-B897-9F30C9780271}" type="pres">
      <dgm:prSet presAssocID="{477E04C2-56C9-4C50-B07A-6AEAE4F54E2E}" presName="spaceRect" presStyleCnt="0"/>
      <dgm:spPr/>
    </dgm:pt>
    <dgm:pt modelId="{A9DA8016-7DD2-4A8D-A7F2-58E9CFD0E633}" type="pres">
      <dgm:prSet presAssocID="{477E04C2-56C9-4C50-B07A-6AEAE4F54E2E}" presName="parTx" presStyleLbl="revTx" presStyleIdx="4" presStyleCnt="7">
        <dgm:presLayoutVars>
          <dgm:chMax val="0"/>
          <dgm:chPref val="0"/>
        </dgm:presLayoutVars>
      </dgm:prSet>
      <dgm:spPr/>
    </dgm:pt>
    <dgm:pt modelId="{F65D7F46-F761-4605-9D9C-6CAFBFFD70D0}" type="pres">
      <dgm:prSet presAssocID="{5047D6FB-32C0-4BF6-895B-82A5F3278FA0}" presName="sibTrans" presStyleCnt="0"/>
      <dgm:spPr/>
    </dgm:pt>
    <dgm:pt modelId="{04F10198-2077-4135-B900-4D881542D690}" type="pres">
      <dgm:prSet presAssocID="{04B4F4F9-9A6A-4A60-A71E-BA95FA020AFD}" presName="compNode" presStyleCnt="0"/>
      <dgm:spPr/>
    </dgm:pt>
    <dgm:pt modelId="{96768978-CED8-425E-ADEF-2D04992505DE}" type="pres">
      <dgm:prSet presAssocID="{04B4F4F9-9A6A-4A60-A71E-BA95FA020AFD}" presName="bgRect" presStyleLbl="bgShp" presStyleIdx="5" presStyleCnt="7">
        <dgm:style>
          <a:lnRef idx="2">
            <a:schemeClr val="accent5"/>
          </a:lnRef>
          <a:fillRef idx="1">
            <a:schemeClr val="lt1"/>
          </a:fillRef>
          <a:effectRef idx="0">
            <a:schemeClr val="accent5"/>
          </a:effectRef>
          <a:fontRef idx="minor">
            <a:schemeClr val="dk1"/>
          </a:fontRef>
        </dgm:style>
      </dgm:prSet>
      <dgm:spPr/>
    </dgm:pt>
    <dgm:pt modelId="{0F48CA9C-A504-467B-8BED-6E9C3659E2BE}" type="pres">
      <dgm:prSet presAssocID="{04B4F4F9-9A6A-4A60-A71E-BA95FA020AF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8A62945C-6B02-4ABD-B7C0-E519E38898FE}" type="pres">
      <dgm:prSet presAssocID="{04B4F4F9-9A6A-4A60-A71E-BA95FA020AFD}" presName="spaceRect" presStyleCnt="0"/>
      <dgm:spPr/>
    </dgm:pt>
    <dgm:pt modelId="{CDA3973A-8B77-42BB-BD38-FBE680D5B16B}" type="pres">
      <dgm:prSet presAssocID="{04B4F4F9-9A6A-4A60-A71E-BA95FA020AFD}" presName="parTx" presStyleLbl="revTx" presStyleIdx="5" presStyleCnt="7">
        <dgm:presLayoutVars>
          <dgm:chMax val="0"/>
          <dgm:chPref val="0"/>
        </dgm:presLayoutVars>
      </dgm:prSet>
      <dgm:spPr/>
    </dgm:pt>
    <dgm:pt modelId="{2D22BEE1-A6D3-4C9B-B0A1-AFC8902D63D2}" type="pres">
      <dgm:prSet presAssocID="{BF3E03FC-5999-4D7D-BC56-E27B7247C0D4}" presName="sibTrans" presStyleCnt="0"/>
      <dgm:spPr/>
    </dgm:pt>
    <dgm:pt modelId="{A4F1B07D-B4BA-4E65-B904-ACEB579D0CC9}" type="pres">
      <dgm:prSet presAssocID="{6CFBBA10-A399-416A-AD93-DF61EA7EFE8B}" presName="compNode" presStyleCnt="0"/>
      <dgm:spPr/>
    </dgm:pt>
    <dgm:pt modelId="{DD894609-AF81-4A54-8B06-B4008615BB09}" type="pres">
      <dgm:prSet presAssocID="{6CFBBA10-A399-416A-AD93-DF61EA7EFE8B}" presName="bgRect" presStyleLbl="bgShp" presStyleIdx="6" presStyleCnt="7">
        <dgm:style>
          <a:lnRef idx="2">
            <a:schemeClr val="accent5"/>
          </a:lnRef>
          <a:fillRef idx="1">
            <a:schemeClr val="lt1"/>
          </a:fillRef>
          <a:effectRef idx="0">
            <a:schemeClr val="accent5"/>
          </a:effectRef>
          <a:fontRef idx="minor">
            <a:schemeClr val="dk1"/>
          </a:fontRef>
        </dgm:style>
      </dgm:prSet>
      <dgm:spPr/>
    </dgm:pt>
    <dgm:pt modelId="{BC5DD6AA-8161-4C71-BFC6-243DBC550E67}" type="pres">
      <dgm:prSet presAssocID="{6CFBBA10-A399-416A-AD93-DF61EA7EFE8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laybook"/>
        </a:ext>
      </dgm:extLst>
    </dgm:pt>
    <dgm:pt modelId="{891F4B49-9BC3-4BD1-9344-A1515CA32DC5}" type="pres">
      <dgm:prSet presAssocID="{6CFBBA10-A399-416A-AD93-DF61EA7EFE8B}" presName="spaceRect" presStyleCnt="0"/>
      <dgm:spPr/>
    </dgm:pt>
    <dgm:pt modelId="{628C5C54-B493-48D2-9037-E1580FF5E2F4}" type="pres">
      <dgm:prSet presAssocID="{6CFBBA10-A399-416A-AD93-DF61EA7EFE8B}" presName="parTx" presStyleLbl="revTx" presStyleIdx="6" presStyleCnt="7">
        <dgm:presLayoutVars>
          <dgm:chMax val="0"/>
          <dgm:chPref val="0"/>
        </dgm:presLayoutVars>
      </dgm:prSet>
      <dgm:spPr/>
    </dgm:pt>
  </dgm:ptLst>
  <dgm:cxnLst>
    <dgm:cxn modelId="{B387201F-7130-4393-BFB4-78CFDD95315A}" type="presOf" srcId="{CA411050-1EAB-4E72-ACE0-F64155095490}" destId="{C66C9172-5C07-4D77-B9C3-9EC442FC02BD}" srcOrd="0" destOrd="0" presId="urn:microsoft.com/office/officeart/2018/2/layout/IconVerticalSolidList"/>
    <dgm:cxn modelId="{31FEA823-8D54-460B-A517-834E6CD38F96}" srcId="{5CC744CA-A28A-4D54-B1A6-AFF71951B72E}" destId="{D58D9B81-95CC-4A52-A5F2-C9DD5C0E7795}" srcOrd="2" destOrd="0" parTransId="{DC266E75-B5BB-4C9D-97E9-B0F92F22DA2D}" sibTransId="{7EE82CEE-759E-4FA8-AF84-BEF76FB20233}"/>
    <dgm:cxn modelId="{99153D2C-B0B4-4271-9E91-B9910A5646C4}" type="presOf" srcId="{FD3FB5BC-3EF4-4334-8D5F-7F390B917AA5}" destId="{89C3E0C7-2777-43F6-AEE3-646C8E4D4031}" srcOrd="0" destOrd="0" presId="urn:microsoft.com/office/officeart/2018/2/layout/IconVerticalSolidList"/>
    <dgm:cxn modelId="{E4C2EB2F-9EE8-4E01-BC55-42ACC9A97E90}" type="presOf" srcId="{477E04C2-56C9-4C50-B07A-6AEAE4F54E2E}" destId="{A9DA8016-7DD2-4A8D-A7F2-58E9CFD0E633}" srcOrd="0" destOrd="0" presId="urn:microsoft.com/office/officeart/2018/2/layout/IconVerticalSolidList"/>
    <dgm:cxn modelId="{8B4D8D43-1D97-4DB0-B469-C5182DFC67D8}" type="presOf" srcId="{04B4F4F9-9A6A-4A60-A71E-BA95FA020AFD}" destId="{CDA3973A-8B77-42BB-BD38-FBE680D5B16B}" srcOrd="0" destOrd="0" presId="urn:microsoft.com/office/officeart/2018/2/layout/IconVerticalSolidList"/>
    <dgm:cxn modelId="{D314A66A-3904-496E-AF98-EB0503F9DE54}" srcId="{5CC744CA-A28A-4D54-B1A6-AFF71951B72E}" destId="{CA411050-1EAB-4E72-ACE0-F64155095490}" srcOrd="0" destOrd="0" parTransId="{AE175A36-753A-453D-AB93-2CB01A57D7B7}" sibTransId="{B11F7063-B0F9-4290-B176-580703E0950F}"/>
    <dgm:cxn modelId="{DE384258-5F01-46CE-B65C-3AF4AB976447}" srcId="{5CC744CA-A28A-4D54-B1A6-AFF71951B72E}" destId="{FD3FB5BC-3EF4-4334-8D5F-7F390B917AA5}" srcOrd="1" destOrd="0" parTransId="{6C12C153-9D69-4974-B7C1-13D848383206}" sibTransId="{44F7EC79-3D5C-4EEC-86B5-ABDC2D288D9C}"/>
    <dgm:cxn modelId="{FF68CA7D-B997-42FB-A77C-2E25F9FDE449}" type="presOf" srcId="{D58D9B81-95CC-4A52-A5F2-C9DD5C0E7795}" destId="{B9DD3773-CE00-4D91-B223-8A3E5F4221D6}" srcOrd="0" destOrd="0" presId="urn:microsoft.com/office/officeart/2018/2/layout/IconVerticalSolidList"/>
    <dgm:cxn modelId="{2FCEF09F-2DF3-43CC-86C5-5EEF1C6EFF49}" type="presOf" srcId="{6CFBBA10-A399-416A-AD93-DF61EA7EFE8B}" destId="{628C5C54-B493-48D2-9037-E1580FF5E2F4}" srcOrd="0" destOrd="0" presId="urn:microsoft.com/office/officeart/2018/2/layout/IconVerticalSolidList"/>
    <dgm:cxn modelId="{5DF9C6B2-5C46-4C44-AB7D-C8CAD089A998}" srcId="{5CC744CA-A28A-4D54-B1A6-AFF71951B72E}" destId="{6CFBBA10-A399-416A-AD93-DF61EA7EFE8B}" srcOrd="6" destOrd="0" parTransId="{332456AB-3963-40EE-A075-755985159FB8}" sibTransId="{B303F338-6BDB-4868-B588-93D8DF652449}"/>
    <dgm:cxn modelId="{15835CC3-E5AF-4844-9468-8AF9EB3FD6F3}" type="presOf" srcId="{80E99D4B-DBAB-4480-853C-1C17D2CB1CD1}" destId="{68F45383-6DAF-41C2-86C4-FFD465117A49}" srcOrd="0" destOrd="0" presId="urn:microsoft.com/office/officeart/2018/2/layout/IconVerticalSolidList"/>
    <dgm:cxn modelId="{A020CCDD-2246-4C50-B773-D708FD5722E3}" type="presOf" srcId="{5CC744CA-A28A-4D54-B1A6-AFF71951B72E}" destId="{BE73B471-7A4A-4395-BB16-EC4CE7360656}" srcOrd="0" destOrd="0" presId="urn:microsoft.com/office/officeart/2018/2/layout/IconVerticalSolidList"/>
    <dgm:cxn modelId="{754708E9-B369-4A4B-BCCF-F32EBEAAED4E}" srcId="{5CC744CA-A28A-4D54-B1A6-AFF71951B72E}" destId="{80E99D4B-DBAB-4480-853C-1C17D2CB1CD1}" srcOrd="3" destOrd="0" parTransId="{4CAC11AC-60DF-4019-A1C0-8CD2056C59E9}" sibTransId="{79721CED-9546-47C4-9C5B-C1E716068DCF}"/>
    <dgm:cxn modelId="{D6B287EA-E3D6-4954-85C5-4335F82F6F04}" srcId="{5CC744CA-A28A-4D54-B1A6-AFF71951B72E}" destId="{477E04C2-56C9-4C50-B07A-6AEAE4F54E2E}" srcOrd="4" destOrd="0" parTransId="{2CA7D661-FDF1-4DB8-B5E5-45027DAFEBA7}" sibTransId="{5047D6FB-32C0-4BF6-895B-82A5F3278FA0}"/>
    <dgm:cxn modelId="{44893CF9-3E11-4B92-A9D1-E5BADBC28CD9}" srcId="{5CC744CA-A28A-4D54-B1A6-AFF71951B72E}" destId="{04B4F4F9-9A6A-4A60-A71E-BA95FA020AFD}" srcOrd="5" destOrd="0" parTransId="{589F5148-8893-4EFB-A52E-F53A12F989C0}" sibTransId="{BF3E03FC-5999-4D7D-BC56-E27B7247C0D4}"/>
    <dgm:cxn modelId="{9F5B5C96-8878-4FE4-8681-AF1A1EFCE44E}" type="presParOf" srcId="{BE73B471-7A4A-4395-BB16-EC4CE7360656}" destId="{3F900D0A-B3A6-4DA6-8DE7-3B123AD03D25}" srcOrd="0" destOrd="0" presId="urn:microsoft.com/office/officeart/2018/2/layout/IconVerticalSolidList"/>
    <dgm:cxn modelId="{5534F485-C386-4E22-89BB-E5FF7DDB5BDD}" type="presParOf" srcId="{3F900D0A-B3A6-4DA6-8DE7-3B123AD03D25}" destId="{4367DAF2-5601-42D7-B6AB-7BE825FDB2F1}" srcOrd="0" destOrd="0" presId="urn:microsoft.com/office/officeart/2018/2/layout/IconVerticalSolidList"/>
    <dgm:cxn modelId="{01573B00-E6AB-4520-AD03-F89A06FABC9B}" type="presParOf" srcId="{3F900D0A-B3A6-4DA6-8DE7-3B123AD03D25}" destId="{7912264C-F3C8-429B-84EB-1A84C6DBE816}" srcOrd="1" destOrd="0" presId="urn:microsoft.com/office/officeart/2018/2/layout/IconVerticalSolidList"/>
    <dgm:cxn modelId="{B53B97D9-2568-4A83-827F-DCB6FE947816}" type="presParOf" srcId="{3F900D0A-B3A6-4DA6-8DE7-3B123AD03D25}" destId="{D10939CC-E728-4D36-AB29-336D1844D473}" srcOrd="2" destOrd="0" presId="urn:microsoft.com/office/officeart/2018/2/layout/IconVerticalSolidList"/>
    <dgm:cxn modelId="{DB17DC41-0904-4083-A3A2-98C479F51559}" type="presParOf" srcId="{3F900D0A-B3A6-4DA6-8DE7-3B123AD03D25}" destId="{C66C9172-5C07-4D77-B9C3-9EC442FC02BD}" srcOrd="3" destOrd="0" presId="urn:microsoft.com/office/officeart/2018/2/layout/IconVerticalSolidList"/>
    <dgm:cxn modelId="{13A16B25-140A-4122-8A11-68EACDFCD877}" type="presParOf" srcId="{BE73B471-7A4A-4395-BB16-EC4CE7360656}" destId="{63445BC3-B044-44BA-A464-84227F556ACE}" srcOrd="1" destOrd="0" presId="urn:microsoft.com/office/officeart/2018/2/layout/IconVerticalSolidList"/>
    <dgm:cxn modelId="{52793278-772D-47B9-BF4D-718FDC0A9A71}" type="presParOf" srcId="{BE73B471-7A4A-4395-BB16-EC4CE7360656}" destId="{F83B05DE-47AF-4D56-BA79-4A04D6DEB521}" srcOrd="2" destOrd="0" presId="urn:microsoft.com/office/officeart/2018/2/layout/IconVerticalSolidList"/>
    <dgm:cxn modelId="{DE02CC68-8665-4AC3-BF31-1E1A549BDA33}" type="presParOf" srcId="{F83B05DE-47AF-4D56-BA79-4A04D6DEB521}" destId="{80F8A3F3-EE08-407E-ACEA-002CA8D0E535}" srcOrd="0" destOrd="0" presId="urn:microsoft.com/office/officeart/2018/2/layout/IconVerticalSolidList"/>
    <dgm:cxn modelId="{09D278E0-D1A3-44FF-B0C3-7775FCA1E723}" type="presParOf" srcId="{F83B05DE-47AF-4D56-BA79-4A04D6DEB521}" destId="{434711F9-88E9-48AF-A748-ADFD97308B6D}" srcOrd="1" destOrd="0" presId="urn:microsoft.com/office/officeart/2018/2/layout/IconVerticalSolidList"/>
    <dgm:cxn modelId="{2326BB60-1B39-436E-8376-263E55DF69A4}" type="presParOf" srcId="{F83B05DE-47AF-4D56-BA79-4A04D6DEB521}" destId="{BDFC00E1-64EE-4B45-8B15-B128B285D3AB}" srcOrd="2" destOrd="0" presId="urn:microsoft.com/office/officeart/2018/2/layout/IconVerticalSolidList"/>
    <dgm:cxn modelId="{BA45DA4B-08BC-4341-949D-07C9C66DCABB}" type="presParOf" srcId="{F83B05DE-47AF-4D56-BA79-4A04D6DEB521}" destId="{89C3E0C7-2777-43F6-AEE3-646C8E4D4031}" srcOrd="3" destOrd="0" presId="urn:microsoft.com/office/officeart/2018/2/layout/IconVerticalSolidList"/>
    <dgm:cxn modelId="{DD5D4A40-3483-4423-ADB9-DEF6B04A3255}" type="presParOf" srcId="{BE73B471-7A4A-4395-BB16-EC4CE7360656}" destId="{07DAB3CA-07E2-410C-9094-46B4586334A1}" srcOrd="3" destOrd="0" presId="urn:microsoft.com/office/officeart/2018/2/layout/IconVerticalSolidList"/>
    <dgm:cxn modelId="{ED18C6B6-378E-40B1-B61F-67D99740C2E0}" type="presParOf" srcId="{BE73B471-7A4A-4395-BB16-EC4CE7360656}" destId="{0C575128-9C3B-4BF4-B558-C46397D51103}" srcOrd="4" destOrd="0" presId="urn:microsoft.com/office/officeart/2018/2/layout/IconVerticalSolidList"/>
    <dgm:cxn modelId="{4108FFE8-BC01-4EA1-AD55-A1456FD79CE8}" type="presParOf" srcId="{0C575128-9C3B-4BF4-B558-C46397D51103}" destId="{9A06691A-7061-4A5C-AC78-81D84C69A336}" srcOrd="0" destOrd="0" presId="urn:microsoft.com/office/officeart/2018/2/layout/IconVerticalSolidList"/>
    <dgm:cxn modelId="{E29484A3-16DE-48E0-884D-1A39AD05005E}" type="presParOf" srcId="{0C575128-9C3B-4BF4-B558-C46397D51103}" destId="{8DBAADFC-F3AC-4E98-A834-3C669DB4B779}" srcOrd="1" destOrd="0" presId="urn:microsoft.com/office/officeart/2018/2/layout/IconVerticalSolidList"/>
    <dgm:cxn modelId="{58DA8122-A978-4B4F-9B73-3FC07FF6D6C5}" type="presParOf" srcId="{0C575128-9C3B-4BF4-B558-C46397D51103}" destId="{4515E836-2E85-4964-8F12-0B43D52274A7}" srcOrd="2" destOrd="0" presId="urn:microsoft.com/office/officeart/2018/2/layout/IconVerticalSolidList"/>
    <dgm:cxn modelId="{44E01178-2F20-414F-9054-75ACA119A65D}" type="presParOf" srcId="{0C575128-9C3B-4BF4-B558-C46397D51103}" destId="{B9DD3773-CE00-4D91-B223-8A3E5F4221D6}" srcOrd="3" destOrd="0" presId="urn:microsoft.com/office/officeart/2018/2/layout/IconVerticalSolidList"/>
    <dgm:cxn modelId="{AB3FC182-32FE-4221-9413-5CD15D5DA141}" type="presParOf" srcId="{BE73B471-7A4A-4395-BB16-EC4CE7360656}" destId="{AE131E15-CD9E-46D8-95BE-AD131B2DD3B2}" srcOrd="5" destOrd="0" presId="urn:microsoft.com/office/officeart/2018/2/layout/IconVerticalSolidList"/>
    <dgm:cxn modelId="{F67C27F1-9579-45D6-8985-4E26C9EF386E}" type="presParOf" srcId="{BE73B471-7A4A-4395-BB16-EC4CE7360656}" destId="{14F37E34-0C80-4702-B366-B68A2D2BBF90}" srcOrd="6" destOrd="0" presId="urn:microsoft.com/office/officeart/2018/2/layout/IconVerticalSolidList"/>
    <dgm:cxn modelId="{28C7F722-F1D1-46B5-A068-7C00B6920DAE}" type="presParOf" srcId="{14F37E34-0C80-4702-B366-B68A2D2BBF90}" destId="{2862924C-8A0C-409D-941D-6713A405ADDA}" srcOrd="0" destOrd="0" presId="urn:microsoft.com/office/officeart/2018/2/layout/IconVerticalSolidList"/>
    <dgm:cxn modelId="{7B993128-E174-457E-8D9A-E5C958D948AC}" type="presParOf" srcId="{14F37E34-0C80-4702-B366-B68A2D2BBF90}" destId="{396839BB-CFFF-4704-AE03-8DC34C32A4BD}" srcOrd="1" destOrd="0" presId="urn:microsoft.com/office/officeart/2018/2/layout/IconVerticalSolidList"/>
    <dgm:cxn modelId="{35EE1EDB-4147-4A74-992F-1E050953D144}" type="presParOf" srcId="{14F37E34-0C80-4702-B366-B68A2D2BBF90}" destId="{A1F0ED1C-9666-4255-9E47-6B42861B4E16}" srcOrd="2" destOrd="0" presId="urn:microsoft.com/office/officeart/2018/2/layout/IconVerticalSolidList"/>
    <dgm:cxn modelId="{41FB0FC5-392D-4A05-B630-7A8D4E4F3182}" type="presParOf" srcId="{14F37E34-0C80-4702-B366-B68A2D2BBF90}" destId="{68F45383-6DAF-41C2-86C4-FFD465117A49}" srcOrd="3" destOrd="0" presId="urn:microsoft.com/office/officeart/2018/2/layout/IconVerticalSolidList"/>
    <dgm:cxn modelId="{E923FDB1-6BC5-4AB4-AE33-F19343AAE604}" type="presParOf" srcId="{BE73B471-7A4A-4395-BB16-EC4CE7360656}" destId="{A6B3DF6B-2B61-4893-9BF7-8163758A8386}" srcOrd="7" destOrd="0" presId="urn:microsoft.com/office/officeart/2018/2/layout/IconVerticalSolidList"/>
    <dgm:cxn modelId="{AA3AB73C-87A9-4EB0-ACCB-D9594BE185C2}" type="presParOf" srcId="{BE73B471-7A4A-4395-BB16-EC4CE7360656}" destId="{7EEE3105-17E2-42BB-BCD1-9E11ED2AB4AE}" srcOrd="8" destOrd="0" presId="urn:microsoft.com/office/officeart/2018/2/layout/IconVerticalSolidList"/>
    <dgm:cxn modelId="{DD9A1CC5-E95E-4A04-A91C-3182853BCC8D}" type="presParOf" srcId="{7EEE3105-17E2-42BB-BCD1-9E11ED2AB4AE}" destId="{A867484D-034B-4137-9114-5AC7417B376E}" srcOrd="0" destOrd="0" presId="urn:microsoft.com/office/officeart/2018/2/layout/IconVerticalSolidList"/>
    <dgm:cxn modelId="{4C04350D-F94A-4C0D-A8E4-F3F74CDA40FA}" type="presParOf" srcId="{7EEE3105-17E2-42BB-BCD1-9E11ED2AB4AE}" destId="{39001EF3-21B4-440A-8156-2A70CCFF0255}" srcOrd="1" destOrd="0" presId="urn:microsoft.com/office/officeart/2018/2/layout/IconVerticalSolidList"/>
    <dgm:cxn modelId="{80B70CD4-AC06-4AF4-88FC-196D4B57F5A3}" type="presParOf" srcId="{7EEE3105-17E2-42BB-BCD1-9E11ED2AB4AE}" destId="{9B677212-CBED-42FF-B897-9F30C9780271}" srcOrd="2" destOrd="0" presId="urn:microsoft.com/office/officeart/2018/2/layout/IconVerticalSolidList"/>
    <dgm:cxn modelId="{1FAE0530-CB4E-47E8-A708-D1845BBE1207}" type="presParOf" srcId="{7EEE3105-17E2-42BB-BCD1-9E11ED2AB4AE}" destId="{A9DA8016-7DD2-4A8D-A7F2-58E9CFD0E633}" srcOrd="3" destOrd="0" presId="urn:microsoft.com/office/officeart/2018/2/layout/IconVerticalSolidList"/>
    <dgm:cxn modelId="{3E3A79A3-A48D-4BB4-88B4-E80B60BD96B8}" type="presParOf" srcId="{BE73B471-7A4A-4395-BB16-EC4CE7360656}" destId="{F65D7F46-F761-4605-9D9C-6CAFBFFD70D0}" srcOrd="9" destOrd="0" presId="urn:microsoft.com/office/officeart/2018/2/layout/IconVerticalSolidList"/>
    <dgm:cxn modelId="{7720D72C-2CB2-41CC-8312-4DFD6ABB7C93}" type="presParOf" srcId="{BE73B471-7A4A-4395-BB16-EC4CE7360656}" destId="{04F10198-2077-4135-B900-4D881542D690}" srcOrd="10" destOrd="0" presId="urn:microsoft.com/office/officeart/2018/2/layout/IconVerticalSolidList"/>
    <dgm:cxn modelId="{DEE54213-FAA4-4FDA-85D6-C8BFB1C9D846}" type="presParOf" srcId="{04F10198-2077-4135-B900-4D881542D690}" destId="{96768978-CED8-425E-ADEF-2D04992505DE}" srcOrd="0" destOrd="0" presId="urn:microsoft.com/office/officeart/2018/2/layout/IconVerticalSolidList"/>
    <dgm:cxn modelId="{E007E23C-B03B-42BD-9E3D-C86900680610}" type="presParOf" srcId="{04F10198-2077-4135-B900-4D881542D690}" destId="{0F48CA9C-A504-467B-8BED-6E9C3659E2BE}" srcOrd="1" destOrd="0" presId="urn:microsoft.com/office/officeart/2018/2/layout/IconVerticalSolidList"/>
    <dgm:cxn modelId="{ED6B41E1-9AF0-47CB-9AC5-CC657F12AC8F}" type="presParOf" srcId="{04F10198-2077-4135-B900-4D881542D690}" destId="{8A62945C-6B02-4ABD-B7C0-E519E38898FE}" srcOrd="2" destOrd="0" presId="urn:microsoft.com/office/officeart/2018/2/layout/IconVerticalSolidList"/>
    <dgm:cxn modelId="{36FEA964-4727-4425-A525-BBF89E174D4B}" type="presParOf" srcId="{04F10198-2077-4135-B900-4D881542D690}" destId="{CDA3973A-8B77-42BB-BD38-FBE680D5B16B}" srcOrd="3" destOrd="0" presId="urn:microsoft.com/office/officeart/2018/2/layout/IconVerticalSolidList"/>
    <dgm:cxn modelId="{5F56EE9E-30EA-4CBC-9BDB-A1CE25B29C89}" type="presParOf" srcId="{BE73B471-7A4A-4395-BB16-EC4CE7360656}" destId="{2D22BEE1-A6D3-4C9B-B0A1-AFC8902D63D2}" srcOrd="11" destOrd="0" presId="urn:microsoft.com/office/officeart/2018/2/layout/IconVerticalSolidList"/>
    <dgm:cxn modelId="{DEE9A7F3-A2D2-4ECF-8531-EB3C369ADD33}" type="presParOf" srcId="{BE73B471-7A4A-4395-BB16-EC4CE7360656}" destId="{A4F1B07D-B4BA-4E65-B904-ACEB579D0CC9}" srcOrd="12" destOrd="0" presId="urn:microsoft.com/office/officeart/2018/2/layout/IconVerticalSolidList"/>
    <dgm:cxn modelId="{63BC4A58-DBF6-4085-9AAB-7307606C2558}" type="presParOf" srcId="{A4F1B07D-B4BA-4E65-B904-ACEB579D0CC9}" destId="{DD894609-AF81-4A54-8B06-B4008615BB09}" srcOrd="0" destOrd="0" presId="urn:microsoft.com/office/officeart/2018/2/layout/IconVerticalSolidList"/>
    <dgm:cxn modelId="{EA9FA882-5C8F-4DD7-88EC-11EE579FB2C1}" type="presParOf" srcId="{A4F1B07D-B4BA-4E65-B904-ACEB579D0CC9}" destId="{BC5DD6AA-8161-4C71-BFC6-243DBC550E67}" srcOrd="1" destOrd="0" presId="urn:microsoft.com/office/officeart/2018/2/layout/IconVerticalSolidList"/>
    <dgm:cxn modelId="{69803205-A455-4055-A0BD-D41CD5940BF1}" type="presParOf" srcId="{A4F1B07D-B4BA-4E65-B904-ACEB579D0CC9}" destId="{891F4B49-9BC3-4BD1-9344-A1515CA32DC5}" srcOrd="2" destOrd="0" presId="urn:microsoft.com/office/officeart/2018/2/layout/IconVerticalSolidList"/>
    <dgm:cxn modelId="{78EC52B2-5641-4D7E-A6E3-5CEA02CF4AD1}" type="presParOf" srcId="{A4F1B07D-B4BA-4E65-B904-ACEB579D0CC9}" destId="{628C5C54-B493-48D2-9037-E1580FF5E2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4017FC-3ABA-4EA5-A9B9-56612FE7FE66}"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E28946B-C99A-4B8F-BC97-03EDA47946BA}">
      <dgm:prSet custT="1"/>
      <dgm:spPr/>
      <dgm:t>
        <a:bodyPr/>
        <a:lstStyle/>
        <a:p>
          <a:pPr>
            <a:defRPr b="1"/>
          </a:pPr>
          <a:r>
            <a:rPr lang="en-US" sz="1400" b="1" i="0" dirty="0">
              <a:solidFill>
                <a:srgbClr val="0070C0"/>
              </a:solidFill>
            </a:rPr>
            <a:t>The penalty for failure is large and only increasing</a:t>
          </a:r>
          <a:endParaRPr lang="en-US" sz="1400" dirty="0">
            <a:solidFill>
              <a:srgbClr val="0070C0"/>
            </a:solidFill>
          </a:endParaRPr>
        </a:p>
      </dgm:t>
    </dgm:pt>
    <dgm:pt modelId="{F6272825-DE79-4289-817A-F4384AA1EEDD}" type="parTrans" cxnId="{B80C7A13-23F3-4C45-9607-596723CFA616}">
      <dgm:prSet/>
      <dgm:spPr/>
      <dgm:t>
        <a:bodyPr/>
        <a:lstStyle/>
        <a:p>
          <a:endParaRPr lang="en-US"/>
        </a:p>
      </dgm:t>
    </dgm:pt>
    <dgm:pt modelId="{E974DADA-69FD-49A9-AA6B-839001313695}" type="sibTrans" cxnId="{B80C7A13-23F3-4C45-9607-596723CFA616}">
      <dgm:prSet/>
      <dgm:spPr/>
      <dgm:t>
        <a:bodyPr/>
        <a:lstStyle/>
        <a:p>
          <a:endParaRPr lang="en-US"/>
        </a:p>
      </dgm:t>
    </dgm:pt>
    <dgm:pt modelId="{4BD001A6-1F83-4215-B243-C4E038A7BB43}">
      <dgm:prSet custT="1"/>
      <dgm:spPr/>
      <dgm:t>
        <a:bodyPr/>
        <a:lstStyle/>
        <a:p>
          <a:pPr algn="l">
            <a:buFont typeface="Wingdings" panose="05000000000000000000" pitchFamily="2" charset="2"/>
            <a:buChar char="§"/>
          </a:pPr>
          <a:r>
            <a:rPr lang="en-US" sz="1400" b="0" i="0" dirty="0"/>
            <a:t>- There are VERY large databases out there - growing with no end in sight</a:t>
          </a:r>
        </a:p>
        <a:p>
          <a:pPr algn="l">
            <a:buFont typeface="Wingdings" panose="05000000000000000000" pitchFamily="2" charset="2"/>
            <a:buChar char="§"/>
          </a:pPr>
          <a:endParaRPr lang="en-US" sz="1400" b="0" dirty="0"/>
        </a:p>
      </dgm:t>
    </dgm:pt>
    <dgm:pt modelId="{716E8036-261B-4D28-8717-AF7821C5528E}" type="parTrans" cxnId="{DC790111-EC70-4F0D-950B-716720CD189D}">
      <dgm:prSet/>
      <dgm:spPr/>
      <dgm:t>
        <a:bodyPr/>
        <a:lstStyle/>
        <a:p>
          <a:endParaRPr lang="en-US"/>
        </a:p>
      </dgm:t>
    </dgm:pt>
    <dgm:pt modelId="{01BFCF89-6B4C-4860-AFE8-85AFBD7FC5B9}" type="sibTrans" cxnId="{DC790111-EC70-4F0D-950B-716720CD189D}">
      <dgm:prSet/>
      <dgm:spPr/>
      <dgm:t>
        <a:bodyPr/>
        <a:lstStyle/>
        <a:p>
          <a:endParaRPr lang="en-US"/>
        </a:p>
      </dgm:t>
    </dgm:pt>
    <dgm:pt modelId="{419FF94D-B21B-42B3-BA3C-AEF3932B57F8}">
      <dgm:prSet custT="1"/>
      <dgm:spPr/>
      <dgm:t>
        <a:bodyPr/>
        <a:lstStyle/>
        <a:p>
          <a:pPr algn="l">
            <a:buFont typeface="Wingdings" panose="05000000000000000000" pitchFamily="2" charset="2"/>
            <a:buChar char="§"/>
          </a:pPr>
          <a:r>
            <a:rPr lang="en-US" sz="1400" b="0" i="0" dirty="0"/>
            <a:t>- Needing to restore something from backup would be VERY time-consuming</a:t>
          </a:r>
          <a:endParaRPr lang="en-US" sz="1400" b="0" dirty="0"/>
        </a:p>
      </dgm:t>
    </dgm:pt>
    <dgm:pt modelId="{A61B04E5-F99E-46F3-85C3-6E13931A7725}" type="parTrans" cxnId="{7900813F-B991-4639-AE90-79D15BEE9772}">
      <dgm:prSet/>
      <dgm:spPr/>
      <dgm:t>
        <a:bodyPr/>
        <a:lstStyle/>
        <a:p>
          <a:endParaRPr lang="en-US"/>
        </a:p>
      </dgm:t>
    </dgm:pt>
    <dgm:pt modelId="{C970B378-9C63-4EE6-9965-3DCA2AA16BF5}" type="sibTrans" cxnId="{7900813F-B991-4639-AE90-79D15BEE9772}">
      <dgm:prSet/>
      <dgm:spPr/>
      <dgm:t>
        <a:bodyPr/>
        <a:lstStyle/>
        <a:p>
          <a:endParaRPr lang="en-US"/>
        </a:p>
      </dgm:t>
    </dgm:pt>
    <dgm:pt modelId="{20E55567-2DE9-4CDE-996B-FE37AD29C503}">
      <dgm:prSet custT="1"/>
      <dgm:spPr/>
      <dgm:t>
        <a:bodyPr/>
        <a:lstStyle/>
        <a:p>
          <a:pPr>
            <a:defRPr b="1"/>
          </a:pPr>
          <a:r>
            <a:rPr lang="en-US" sz="1400" b="1" i="0" dirty="0">
              <a:solidFill>
                <a:srgbClr val="0070C0"/>
              </a:solidFill>
            </a:rPr>
            <a:t>Very manual processes for pushing changes through a pipeline</a:t>
          </a:r>
          <a:endParaRPr lang="en-US" sz="1400" dirty="0">
            <a:solidFill>
              <a:srgbClr val="0070C0"/>
            </a:solidFill>
          </a:endParaRPr>
        </a:p>
      </dgm:t>
    </dgm:pt>
    <dgm:pt modelId="{88ADF70C-2B4B-4A3B-921D-D3F5858456FF}" type="parTrans" cxnId="{577A9A19-21B1-43F2-A748-8CC1731868F5}">
      <dgm:prSet/>
      <dgm:spPr/>
      <dgm:t>
        <a:bodyPr/>
        <a:lstStyle/>
        <a:p>
          <a:endParaRPr lang="en-US"/>
        </a:p>
      </dgm:t>
    </dgm:pt>
    <dgm:pt modelId="{D13C93C1-1269-40B1-BD26-2CCC67FFF79E}" type="sibTrans" cxnId="{577A9A19-21B1-43F2-A748-8CC1731868F5}">
      <dgm:prSet/>
      <dgm:spPr/>
      <dgm:t>
        <a:bodyPr/>
        <a:lstStyle/>
        <a:p>
          <a:endParaRPr lang="en-US"/>
        </a:p>
      </dgm:t>
    </dgm:pt>
    <dgm:pt modelId="{77FA7722-24A4-4CED-B48C-0BB4D21B1573}">
      <dgm:prSet custT="1"/>
      <dgm:spPr/>
      <dgm:t>
        <a:bodyPr/>
        <a:lstStyle/>
        <a:p>
          <a:pPr algn="l"/>
          <a:r>
            <a:rPr lang="en-US" sz="1400" b="0" i="0" dirty="0"/>
            <a:t>- Insurance policy of ‘expert’ doing the work</a:t>
          </a:r>
          <a:endParaRPr lang="en-US" sz="1400" b="0" dirty="0"/>
        </a:p>
      </dgm:t>
    </dgm:pt>
    <dgm:pt modelId="{8C43A992-3CE9-4577-9C90-DF228E64BF47}" type="parTrans" cxnId="{4F6EACDC-51C1-413D-A428-206E754B5943}">
      <dgm:prSet/>
      <dgm:spPr/>
      <dgm:t>
        <a:bodyPr/>
        <a:lstStyle/>
        <a:p>
          <a:endParaRPr lang="en-US"/>
        </a:p>
      </dgm:t>
    </dgm:pt>
    <dgm:pt modelId="{47A7142E-9888-4486-AAC2-E2CB9E187FE6}" type="sibTrans" cxnId="{4F6EACDC-51C1-413D-A428-206E754B5943}">
      <dgm:prSet/>
      <dgm:spPr/>
      <dgm:t>
        <a:bodyPr/>
        <a:lstStyle/>
        <a:p>
          <a:endParaRPr lang="en-US"/>
        </a:p>
      </dgm:t>
    </dgm:pt>
    <dgm:pt modelId="{CCC1A3FF-F049-4A33-8A12-3C3C4E075A34}">
      <dgm:prSet custT="1"/>
      <dgm:spPr/>
      <dgm:t>
        <a:bodyPr/>
        <a:lstStyle/>
        <a:p>
          <a:pPr algn="l"/>
          <a:endParaRPr lang="en-US" sz="1400" b="0" i="0" dirty="0"/>
        </a:p>
        <a:p>
          <a:pPr algn="l"/>
          <a:r>
            <a:rPr lang="en-US" sz="1400" b="0" i="0" dirty="0"/>
            <a:t>- Someone to own the blame</a:t>
          </a:r>
          <a:endParaRPr lang="en-US" sz="1400" b="0" dirty="0"/>
        </a:p>
      </dgm:t>
    </dgm:pt>
    <dgm:pt modelId="{F4A67ABA-9BE2-4C8E-BD83-3ED37D47A586}" type="parTrans" cxnId="{A12E7420-32A9-48B8-97F5-3DBD240DF2F9}">
      <dgm:prSet/>
      <dgm:spPr/>
      <dgm:t>
        <a:bodyPr/>
        <a:lstStyle/>
        <a:p>
          <a:endParaRPr lang="en-US"/>
        </a:p>
      </dgm:t>
    </dgm:pt>
    <dgm:pt modelId="{CA131E76-E563-4E92-BEEF-1A61600C7B70}" type="sibTrans" cxnId="{A12E7420-32A9-48B8-97F5-3DBD240DF2F9}">
      <dgm:prSet/>
      <dgm:spPr/>
      <dgm:t>
        <a:bodyPr/>
        <a:lstStyle/>
        <a:p>
          <a:endParaRPr lang="en-US"/>
        </a:p>
      </dgm:t>
    </dgm:pt>
    <dgm:pt modelId="{7F5E9464-CBD4-4EAF-BEC0-ACE36B9C8197}">
      <dgm:prSet custT="1"/>
      <dgm:spPr/>
      <dgm:t>
        <a:bodyPr/>
        <a:lstStyle/>
        <a:p>
          <a:pPr>
            <a:defRPr b="1"/>
          </a:pPr>
          <a:r>
            <a:rPr lang="en-US" sz="1400" b="1" i="0" dirty="0">
              <a:solidFill>
                <a:srgbClr val="0070C0"/>
              </a:solidFill>
            </a:rPr>
            <a:t>Environment drift control (side change injection)</a:t>
          </a:r>
          <a:endParaRPr lang="en-US" sz="1400" dirty="0">
            <a:solidFill>
              <a:srgbClr val="0070C0"/>
            </a:solidFill>
          </a:endParaRPr>
        </a:p>
      </dgm:t>
    </dgm:pt>
    <dgm:pt modelId="{D128EF2A-4CB8-40D3-854D-6F30752806E0}" type="parTrans" cxnId="{A6F5429B-596F-4D77-B569-B83FA06FFB7A}">
      <dgm:prSet/>
      <dgm:spPr/>
      <dgm:t>
        <a:bodyPr/>
        <a:lstStyle/>
        <a:p>
          <a:endParaRPr lang="en-US"/>
        </a:p>
      </dgm:t>
    </dgm:pt>
    <dgm:pt modelId="{F503CED1-FB75-4EB9-B41C-4D7E8F27A3C6}" type="sibTrans" cxnId="{A6F5429B-596F-4D77-B569-B83FA06FFB7A}">
      <dgm:prSet/>
      <dgm:spPr/>
      <dgm:t>
        <a:bodyPr/>
        <a:lstStyle/>
        <a:p>
          <a:endParaRPr lang="en-US"/>
        </a:p>
      </dgm:t>
    </dgm:pt>
    <dgm:pt modelId="{24998840-65F5-41BA-8461-D2BAFDD69818}">
      <dgm:prSet custT="1"/>
      <dgm:spPr/>
      <dgm:t>
        <a:bodyPr/>
        <a:lstStyle/>
        <a:p>
          <a:pPr algn="l"/>
          <a:r>
            <a:rPr lang="en-US" sz="1400" b="0" i="0" dirty="0"/>
            <a:t>- Difficulty limiting change vectors through the pipeline</a:t>
          </a:r>
        </a:p>
        <a:p>
          <a:pPr algn="l"/>
          <a:endParaRPr lang="en-US" sz="1400" b="0" dirty="0"/>
        </a:p>
      </dgm:t>
    </dgm:pt>
    <dgm:pt modelId="{06481E44-5ECA-46F0-A271-EA7D373E8942}" type="parTrans" cxnId="{8906BDE4-BB5A-4BBD-8E9A-40EA30414257}">
      <dgm:prSet/>
      <dgm:spPr/>
      <dgm:t>
        <a:bodyPr/>
        <a:lstStyle/>
        <a:p>
          <a:endParaRPr lang="en-US"/>
        </a:p>
      </dgm:t>
    </dgm:pt>
    <dgm:pt modelId="{D41D9900-6D54-4BD0-8EB2-D0B44AEAF40D}" type="sibTrans" cxnId="{8906BDE4-BB5A-4BBD-8E9A-40EA30414257}">
      <dgm:prSet/>
      <dgm:spPr/>
      <dgm:t>
        <a:bodyPr/>
        <a:lstStyle/>
        <a:p>
          <a:endParaRPr lang="en-US"/>
        </a:p>
      </dgm:t>
    </dgm:pt>
    <dgm:pt modelId="{805DAE4A-A83D-4987-B33A-035FE89F6910}">
      <dgm:prSet custT="1"/>
      <dgm:spPr/>
      <dgm:t>
        <a:bodyPr/>
        <a:lstStyle/>
        <a:p>
          <a:pPr algn="l"/>
          <a:r>
            <a:rPr lang="en-US" sz="1400" b="0" i="0" dirty="0"/>
            <a:t>- Really weak test environment and Test Data Management (TDM) practices</a:t>
          </a:r>
          <a:endParaRPr lang="en-US" sz="1400" b="0" dirty="0"/>
        </a:p>
      </dgm:t>
    </dgm:pt>
    <dgm:pt modelId="{A497590D-8BAE-4C34-83B3-709575B43C39}" type="parTrans" cxnId="{F770215C-2976-4B98-B98A-796F50295E78}">
      <dgm:prSet/>
      <dgm:spPr/>
      <dgm:t>
        <a:bodyPr/>
        <a:lstStyle/>
        <a:p>
          <a:endParaRPr lang="en-US"/>
        </a:p>
      </dgm:t>
    </dgm:pt>
    <dgm:pt modelId="{E88AEBD4-7BFB-4B31-A0C5-043383B21E5F}" type="sibTrans" cxnId="{F770215C-2976-4B98-B98A-796F50295E78}">
      <dgm:prSet/>
      <dgm:spPr/>
      <dgm:t>
        <a:bodyPr/>
        <a:lstStyle/>
        <a:p>
          <a:endParaRPr lang="en-US"/>
        </a:p>
      </dgm:t>
    </dgm:pt>
    <dgm:pt modelId="{5A9FAB8E-1E63-4187-BCCE-CEC158FC9AE5}">
      <dgm:prSet custT="1"/>
      <dgm:spPr/>
      <dgm:t>
        <a:bodyPr/>
        <a:lstStyle/>
        <a:p>
          <a:pPr>
            <a:defRPr b="1"/>
          </a:pPr>
          <a:r>
            <a:rPr lang="en-US" sz="1400" b="1" i="0" dirty="0">
              <a:solidFill>
                <a:srgbClr val="0070C0"/>
              </a:solidFill>
            </a:rPr>
            <a:t>Limited SQL skills and knowledge</a:t>
          </a:r>
          <a:endParaRPr lang="en-US" sz="1400" dirty="0">
            <a:solidFill>
              <a:srgbClr val="0070C0"/>
            </a:solidFill>
          </a:endParaRPr>
        </a:p>
      </dgm:t>
    </dgm:pt>
    <dgm:pt modelId="{600A0EEC-1EAC-458D-A365-85625B8E945B}" type="parTrans" cxnId="{5B639249-352B-468F-BBE0-FC6F10BB3174}">
      <dgm:prSet/>
      <dgm:spPr/>
      <dgm:t>
        <a:bodyPr/>
        <a:lstStyle/>
        <a:p>
          <a:endParaRPr lang="en-US"/>
        </a:p>
      </dgm:t>
    </dgm:pt>
    <dgm:pt modelId="{84D378EA-DBF3-4177-801C-98914F822D46}" type="sibTrans" cxnId="{5B639249-352B-468F-BBE0-FC6F10BB3174}">
      <dgm:prSet/>
      <dgm:spPr/>
      <dgm:t>
        <a:bodyPr/>
        <a:lstStyle/>
        <a:p>
          <a:endParaRPr lang="en-US"/>
        </a:p>
      </dgm:t>
    </dgm:pt>
    <dgm:pt modelId="{3FA3B9FA-B3DA-4EB3-BC55-795E555F42A7}">
      <dgm:prSet custT="1"/>
      <dgm:spPr/>
      <dgm:t>
        <a:bodyPr/>
        <a:lstStyle/>
        <a:p>
          <a:pPr algn="l"/>
          <a:r>
            <a:rPr lang="en-US" sz="1400" b="0" i="0" dirty="0"/>
            <a:t>- Developers often have the basics, but do not handle the performance implications of changes</a:t>
          </a:r>
        </a:p>
        <a:p>
          <a:pPr algn="l"/>
          <a:endParaRPr lang="en-US" sz="1400" b="0" dirty="0"/>
        </a:p>
      </dgm:t>
    </dgm:pt>
    <dgm:pt modelId="{4944E061-6E6C-4565-9A14-3D61530334D7}" type="parTrans" cxnId="{667D8F62-94E7-4E67-9442-3E50B0484338}">
      <dgm:prSet/>
      <dgm:spPr/>
      <dgm:t>
        <a:bodyPr/>
        <a:lstStyle/>
        <a:p>
          <a:endParaRPr lang="en-US"/>
        </a:p>
      </dgm:t>
    </dgm:pt>
    <dgm:pt modelId="{12F323A5-6D9D-498A-89D8-698CC0948CD8}" type="sibTrans" cxnId="{667D8F62-94E7-4E67-9442-3E50B0484338}">
      <dgm:prSet/>
      <dgm:spPr/>
      <dgm:t>
        <a:bodyPr/>
        <a:lstStyle/>
        <a:p>
          <a:endParaRPr lang="en-US"/>
        </a:p>
      </dgm:t>
    </dgm:pt>
    <dgm:pt modelId="{ED3B3304-FB18-458A-9BB8-B3D3F52F6B89}">
      <dgm:prSet custT="1"/>
      <dgm:spPr/>
      <dgm:t>
        <a:bodyPr/>
        <a:lstStyle/>
        <a:p>
          <a:pPr algn="l"/>
          <a:r>
            <a:rPr lang="en-US" sz="1400" b="0" i="0" dirty="0"/>
            <a:t>- DBAs make handy scapegoats</a:t>
          </a:r>
          <a:endParaRPr lang="en-US" sz="1400" b="0" dirty="0"/>
        </a:p>
      </dgm:t>
    </dgm:pt>
    <dgm:pt modelId="{BF3F7568-82C6-4154-9275-C45CD09C1EAC}" type="parTrans" cxnId="{1D9D3215-1002-404B-AB75-DD84FBB0A83D}">
      <dgm:prSet/>
      <dgm:spPr/>
      <dgm:t>
        <a:bodyPr/>
        <a:lstStyle/>
        <a:p>
          <a:endParaRPr lang="en-US"/>
        </a:p>
      </dgm:t>
    </dgm:pt>
    <dgm:pt modelId="{0FF5C981-C730-4418-A16E-0871A91E2B2E}" type="sibTrans" cxnId="{1D9D3215-1002-404B-AB75-DD84FBB0A83D}">
      <dgm:prSet/>
      <dgm:spPr/>
      <dgm:t>
        <a:bodyPr/>
        <a:lstStyle/>
        <a:p>
          <a:endParaRPr lang="en-US"/>
        </a:p>
      </dgm:t>
    </dgm:pt>
    <dgm:pt modelId="{B70DAB27-4A48-484B-A754-9CFCA26AD6A5}">
      <dgm:prSet custT="1"/>
      <dgm:spPr/>
      <dgm:t>
        <a:bodyPr/>
        <a:lstStyle/>
        <a:p>
          <a:pPr>
            <a:defRPr b="1"/>
          </a:pPr>
          <a:r>
            <a:rPr lang="en-US" sz="1400" b="1" i="0" dirty="0">
              <a:solidFill>
                <a:srgbClr val="0070C0"/>
              </a:solidFill>
            </a:rPr>
            <a:t>Organizations are trying to reduce RDBMS license spend</a:t>
          </a:r>
          <a:endParaRPr lang="en-US" sz="1400" dirty="0">
            <a:solidFill>
              <a:srgbClr val="0070C0"/>
            </a:solidFill>
          </a:endParaRPr>
        </a:p>
      </dgm:t>
    </dgm:pt>
    <dgm:pt modelId="{5DB69404-E983-430E-98D7-B8D4A9197364}" type="parTrans" cxnId="{44E96C11-7CA4-414A-A5CC-E1D07550E7D7}">
      <dgm:prSet/>
      <dgm:spPr/>
      <dgm:t>
        <a:bodyPr/>
        <a:lstStyle/>
        <a:p>
          <a:endParaRPr lang="en-US"/>
        </a:p>
      </dgm:t>
    </dgm:pt>
    <dgm:pt modelId="{FD8C8799-D673-496F-A8C5-A3719A29E266}" type="sibTrans" cxnId="{44E96C11-7CA4-414A-A5CC-E1D07550E7D7}">
      <dgm:prSet/>
      <dgm:spPr/>
      <dgm:t>
        <a:bodyPr/>
        <a:lstStyle/>
        <a:p>
          <a:endParaRPr lang="en-US"/>
        </a:p>
      </dgm:t>
    </dgm:pt>
    <dgm:pt modelId="{33BDD22E-CEF8-4F0C-A697-08B590BC542B}" type="pres">
      <dgm:prSet presAssocID="{E64017FC-3ABA-4EA5-A9B9-56612FE7FE66}" presName="root" presStyleCnt="0">
        <dgm:presLayoutVars>
          <dgm:dir/>
          <dgm:resizeHandles val="exact"/>
        </dgm:presLayoutVars>
      </dgm:prSet>
      <dgm:spPr/>
    </dgm:pt>
    <dgm:pt modelId="{2FEC8F40-21E0-4D24-A3B9-06301AD88C60}" type="pres">
      <dgm:prSet presAssocID="{5E28946B-C99A-4B8F-BC97-03EDA47946BA}" presName="compNode" presStyleCnt="0"/>
      <dgm:spPr/>
    </dgm:pt>
    <dgm:pt modelId="{E8D2DB20-FD35-4B48-851B-B0CAFEF9D252}" type="pres">
      <dgm:prSet presAssocID="{5E28946B-C99A-4B8F-BC97-03EDA47946BA}" presName="iconRect" presStyleLbl="node1" presStyleIdx="0" presStyleCnt="5" custScaleX="262400" custScaleY="226992" custLinFactNeighborX="-4031" custLinFactNeighborY="-731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79D9EBF-B96C-485A-884F-71D6071F2D53}" type="pres">
      <dgm:prSet presAssocID="{5E28946B-C99A-4B8F-BC97-03EDA47946BA}" presName="iconSpace" presStyleCnt="0"/>
      <dgm:spPr/>
    </dgm:pt>
    <dgm:pt modelId="{92B16259-442F-443F-A0BD-CBB66C206426}" type="pres">
      <dgm:prSet presAssocID="{5E28946B-C99A-4B8F-BC97-03EDA47946BA}" presName="parTx" presStyleLbl="revTx" presStyleIdx="0" presStyleCnt="10" custScaleX="157196">
        <dgm:presLayoutVars>
          <dgm:chMax val="0"/>
          <dgm:chPref val="0"/>
        </dgm:presLayoutVars>
      </dgm:prSet>
      <dgm:spPr/>
    </dgm:pt>
    <dgm:pt modelId="{B7D5EDFD-32D1-435A-A1F4-9E3A6C99DEC6}" type="pres">
      <dgm:prSet presAssocID="{5E28946B-C99A-4B8F-BC97-03EDA47946BA}" presName="txSpace" presStyleCnt="0"/>
      <dgm:spPr/>
    </dgm:pt>
    <dgm:pt modelId="{E42F4DBE-E563-46BF-BE24-B807209B42E7}" type="pres">
      <dgm:prSet presAssocID="{5E28946B-C99A-4B8F-BC97-03EDA47946BA}" presName="desTx" presStyleLbl="revTx" presStyleIdx="1" presStyleCnt="10" custScaleX="178506" custLinFactNeighborX="9205" custLinFactNeighborY="29643">
        <dgm:presLayoutVars/>
      </dgm:prSet>
      <dgm:spPr/>
    </dgm:pt>
    <dgm:pt modelId="{2A71AE55-719D-4567-94B0-BA9AA8E8BAC8}" type="pres">
      <dgm:prSet presAssocID="{E974DADA-69FD-49A9-AA6B-839001313695}" presName="sibTrans" presStyleCnt="0"/>
      <dgm:spPr/>
    </dgm:pt>
    <dgm:pt modelId="{2218178F-FEE3-4153-AC96-003B3BA46E26}" type="pres">
      <dgm:prSet presAssocID="{20E55567-2DE9-4CDE-996B-FE37AD29C503}" presName="compNode" presStyleCnt="0"/>
      <dgm:spPr/>
    </dgm:pt>
    <dgm:pt modelId="{C53E64CD-ADF9-43FC-8602-B10D359B1AB2}" type="pres">
      <dgm:prSet presAssocID="{20E55567-2DE9-4CDE-996B-FE37AD29C503}" presName="iconRect" presStyleLbl="node1" presStyleIdx="1" presStyleCnt="5" custScaleX="262400" custScaleY="226992" custLinFactNeighborX="-4031" custLinFactNeighborY="-7260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3052A33F-DA35-4192-9E64-CB1DB6AD9209}" type="pres">
      <dgm:prSet presAssocID="{20E55567-2DE9-4CDE-996B-FE37AD29C503}" presName="iconSpace" presStyleCnt="0"/>
      <dgm:spPr/>
    </dgm:pt>
    <dgm:pt modelId="{23BC0C59-4AA7-4352-AF1B-63BC82FD85FB}" type="pres">
      <dgm:prSet presAssocID="{20E55567-2DE9-4CDE-996B-FE37AD29C503}" presName="parTx" presStyleLbl="revTx" presStyleIdx="2" presStyleCnt="10" custScaleX="173359">
        <dgm:presLayoutVars>
          <dgm:chMax val="0"/>
          <dgm:chPref val="0"/>
        </dgm:presLayoutVars>
      </dgm:prSet>
      <dgm:spPr/>
    </dgm:pt>
    <dgm:pt modelId="{F4250376-47A0-4ACD-83C5-C8F2C961CD98}" type="pres">
      <dgm:prSet presAssocID="{20E55567-2DE9-4CDE-996B-FE37AD29C503}" presName="txSpace" presStyleCnt="0"/>
      <dgm:spPr/>
    </dgm:pt>
    <dgm:pt modelId="{1DE68FED-545F-4FE4-ADBE-5F953497BA5F}" type="pres">
      <dgm:prSet presAssocID="{20E55567-2DE9-4CDE-996B-FE37AD29C503}" presName="desTx" presStyleLbl="revTx" presStyleIdx="3" presStyleCnt="10" custScaleX="156493" custLinFactNeighborX="5260" custLinFactNeighborY="32679">
        <dgm:presLayoutVars/>
      </dgm:prSet>
      <dgm:spPr/>
    </dgm:pt>
    <dgm:pt modelId="{852D8E82-0819-479C-B073-04BE0FAF3398}" type="pres">
      <dgm:prSet presAssocID="{D13C93C1-1269-40B1-BD26-2CCC67FFF79E}" presName="sibTrans" presStyleCnt="0"/>
      <dgm:spPr/>
    </dgm:pt>
    <dgm:pt modelId="{A0BBF781-5CD9-400D-8407-30C57EB71298}" type="pres">
      <dgm:prSet presAssocID="{7F5E9464-CBD4-4EAF-BEC0-ACE36B9C8197}" presName="compNode" presStyleCnt="0"/>
      <dgm:spPr/>
    </dgm:pt>
    <dgm:pt modelId="{BD8DA62D-9B8C-4B5E-B532-A3498C307DDD}" type="pres">
      <dgm:prSet presAssocID="{7F5E9464-CBD4-4EAF-BEC0-ACE36B9C8197}" presName="iconRect" presStyleLbl="node1" presStyleIdx="2" presStyleCnt="5" custScaleX="262400" custScaleY="226992" custLinFactNeighborX="-4031" custLinFactNeighborY="-7206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BD4449DD-043F-4EA3-92D4-1B07105A1ADC}" type="pres">
      <dgm:prSet presAssocID="{7F5E9464-CBD4-4EAF-BEC0-ACE36B9C8197}" presName="iconSpace" presStyleCnt="0"/>
      <dgm:spPr/>
    </dgm:pt>
    <dgm:pt modelId="{616954E0-8F1D-49C0-AB1A-32C892087D4C}" type="pres">
      <dgm:prSet presAssocID="{7F5E9464-CBD4-4EAF-BEC0-ACE36B9C8197}" presName="parTx" presStyleLbl="revTx" presStyleIdx="4" presStyleCnt="10" custScaleX="147275">
        <dgm:presLayoutVars>
          <dgm:chMax val="0"/>
          <dgm:chPref val="0"/>
        </dgm:presLayoutVars>
      </dgm:prSet>
      <dgm:spPr/>
    </dgm:pt>
    <dgm:pt modelId="{DBB7502C-0DDC-45AF-9F12-009DE72C7E7D}" type="pres">
      <dgm:prSet presAssocID="{7F5E9464-CBD4-4EAF-BEC0-ACE36B9C8197}" presName="txSpace" presStyleCnt="0"/>
      <dgm:spPr/>
    </dgm:pt>
    <dgm:pt modelId="{1BF961A0-29C4-46FE-B1EC-616BA31B5856}" type="pres">
      <dgm:prSet presAssocID="{7F5E9464-CBD4-4EAF-BEC0-ACE36B9C8197}" presName="desTx" presStyleLbl="revTx" presStyleIdx="5" presStyleCnt="10" custScaleX="208256" custLinFactNeighborX="11835" custLinFactNeighborY="31161">
        <dgm:presLayoutVars/>
      </dgm:prSet>
      <dgm:spPr/>
    </dgm:pt>
    <dgm:pt modelId="{90FA8362-B376-48AF-A9C0-9600673AD15A}" type="pres">
      <dgm:prSet presAssocID="{F503CED1-FB75-4EB9-B41C-4D7E8F27A3C6}" presName="sibTrans" presStyleCnt="0"/>
      <dgm:spPr/>
    </dgm:pt>
    <dgm:pt modelId="{CAE0C54D-83C2-4CE4-86DE-470A25928818}" type="pres">
      <dgm:prSet presAssocID="{5A9FAB8E-1E63-4187-BCCE-CEC158FC9AE5}" presName="compNode" presStyleCnt="0"/>
      <dgm:spPr/>
    </dgm:pt>
    <dgm:pt modelId="{D20147D7-8851-417F-89AD-D50CB3CCCFAC}" type="pres">
      <dgm:prSet presAssocID="{5A9FAB8E-1E63-4187-BCCE-CEC158FC9AE5}" presName="iconRect" presStyleLbl="node1" presStyleIdx="3" presStyleCnt="5" custScaleX="262400" custScaleY="226992" custLinFactNeighborX="-4031" custLinFactNeighborY="-7206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332DB03C-9DDE-4130-8EA9-B91085BF5211}" type="pres">
      <dgm:prSet presAssocID="{5A9FAB8E-1E63-4187-BCCE-CEC158FC9AE5}" presName="iconSpace" presStyleCnt="0"/>
      <dgm:spPr/>
    </dgm:pt>
    <dgm:pt modelId="{E430C3F6-7345-49A3-BC6C-555427351B34}" type="pres">
      <dgm:prSet presAssocID="{5A9FAB8E-1E63-4187-BCCE-CEC158FC9AE5}" presName="parTx" presStyleLbl="revTx" presStyleIdx="6" presStyleCnt="10">
        <dgm:presLayoutVars>
          <dgm:chMax val="0"/>
          <dgm:chPref val="0"/>
        </dgm:presLayoutVars>
      </dgm:prSet>
      <dgm:spPr/>
    </dgm:pt>
    <dgm:pt modelId="{3F9837B7-7243-4BBE-8E7F-D8E7C2D571AD}" type="pres">
      <dgm:prSet presAssocID="{5A9FAB8E-1E63-4187-BCCE-CEC158FC9AE5}" presName="txSpace" presStyleCnt="0"/>
      <dgm:spPr/>
    </dgm:pt>
    <dgm:pt modelId="{41DEB45E-A252-4709-938E-8E8993128C26}" type="pres">
      <dgm:prSet presAssocID="{5A9FAB8E-1E63-4187-BCCE-CEC158FC9AE5}" presName="desTx" presStyleLbl="revTx" presStyleIdx="7" presStyleCnt="10" custScaleX="175047" custLinFactNeighborX="21040" custLinFactNeighborY="29643">
        <dgm:presLayoutVars/>
      </dgm:prSet>
      <dgm:spPr/>
    </dgm:pt>
    <dgm:pt modelId="{98D1B15E-2715-4442-862D-6AB26992F741}" type="pres">
      <dgm:prSet presAssocID="{84D378EA-DBF3-4177-801C-98914F822D46}" presName="sibTrans" presStyleCnt="0"/>
      <dgm:spPr/>
    </dgm:pt>
    <dgm:pt modelId="{76BAA57A-E8D7-403D-B0EF-7075B40DCAE4}" type="pres">
      <dgm:prSet presAssocID="{B70DAB27-4A48-484B-A754-9CFCA26AD6A5}" presName="compNode" presStyleCnt="0"/>
      <dgm:spPr/>
    </dgm:pt>
    <dgm:pt modelId="{EFE0A0FF-DAB1-4D39-AAE0-801C7039AE05}" type="pres">
      <dgm:prSet presAssocID="{B70DAB27-4A48-484B-A754-9CFCA26AD6A5}" presName="iconRect" presStyleLbl="node1" presStyleIdx="4" presStyleCnt="5" custScaleX="262400" custScaleY="226992" custLinFactNeighborX="-4031" custLinFactNeighborY="-7153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2131726E-44DC-4E61-97C3-6263516F5E3A}" type="pres">
      <dgm:prSet presAssocID="{B70DAB27-4A48-484B-A754-9CFCA26AD6A5}" presName="iconSpace" presStyleCnt="0"/>
      <dgm:spPr/>
    </dgm:pt>
    <dgm:pt modelId="{7A84E68A-0F6E-4436-83C9-49DDEBB66FD2}" type="pres">
      <dgm:prSet presAssocID="{B70DAB27-4A48-484B-A754-9CFCA26AD6A5}" presName="parTx" presStyleLbl="revTx" presStyleIdx="8" presStyleCnt="10" custScaleX="138990">
        <dgm:presLayoutVars>
          <dgm:chMax val="0"/>
          <dgm:chPref val="0"/>
        </dgm:presLayoutVars>
      </dgm:prSet>
      <dgm:spPr/>
    </dgm:pt>
    <dgm:pt modelId="{E24FCBF2-C808-4BA7-821C-F39C37A6A2BA}" type="pres">
      <dgm:prSet presAssocID="{B70DAB27-4A48-484B-A754-9CFCA26AD6A5}" presName="txSpace" presStyleCnt="0"/>
      <dgm:spPr/>
    </dgm:pt>
    <dgm:pt modelId="{BEC8A3C4-DA40-47C8-B8EB-E73F9CB784B1}" type="pres">
      <dgm:prSet presAssocID="{B70DAB27-4A48-484B-A754-9CFCA26AD6A5}" presName="desTx" presStyleLbl="revTx" presStyleIdx="9" presStyleCnt="10">
        <dgm:presLayoutVars/>
      </dgm:prSet>
      <dgm:spPr/>
    </dgm:pt>
  </dgm:ptLst>
  <dgm:cxnLst>
    <dgm:cxn modelId="{2CFD2107-33C5-4E57-ADEC-F088EF225026}" type="presOf" srcId="{E64017FC-3ABA-4EA5-A9B9-56612FE7FE66}" destId="{33BDD22E-CEF8-4F0C-A697-08B590BC542B}" srcOrd="0" destOrd="0" presId="urn:microsoft.com/office/officeart/2018/5/layout/CenteredIconLabelDescriptionList"/>
    <dgm:cxn modelId="{39F7370E-CF73-4285-AA1B-4DE3D376F721}" type="presOf" srcId="{5A9FAB8E-1E63-4187-BCCE-CEC158FC9AE5}" destId="{E430C3F6-7345-49A3-BC6C-555427351B34}" srcOrd="0" destOrd="0" presId="urn:microsoft.com/office/officeart/2018/5/layout/CenteredIconLabelDescriptionList"/>
    <dgm:cxn modelId="{7E554D10-E9E7-4666-AB78-DC40B075B679}" type="presOf" srcId="{4BD001A6-1F83-4215-B243-C4E038A7BB43}" destId="{E42F4DBE-E563-46BF-BE24-B807209B42E7}" srcOrd="0" destOrd="0" presId="urn:microsoft.com/office/officeart/2018/5/layout/CenteredIconLabelDescriptionList"/>
    <dgm:cxn modelId="{DC790111-EC70-4F0D-950B-716720CD189D}" srcId="{5E28946B-C99A-4B8F-BC97-03EDA47946BA}" destId="{4BD001A6-1F83-4215-B243-C4E038A7BB43}" srcOrd="0" destOrd="0" parTransId="{716E8036-261B-4D28-8717-AF7821C5528E}" sibTransId="{01BFCF89-6B4C-4860-AFE8-85AFBD7FC5B9}"/>
    <dgm:cxn modelId="{44E96C11-7CA4-414A-A5CC-E1D07550E7D7}" srcId="{E64017FC-3ABA-4EA5-A9B9-56612FE7FE66}" destId="{B70DAB27-4A48-484B-A754-9CFCA26AD6A5}" srcOrd="4" destOrd="0" parTransId="{5DB69404-E983-430E-98D7-B8D4A9197364}" sibTransId="{FD8C8799-D673-496F-A8C5-A3719A29E266}"/>
    <dgm:cxn modelId="{B80C7A13-23F3-4C45-9607-596723CFA616}" srcId="{E64017FC-3ABA-4EA5-A9B9-56612FE7FE66}" destId="{5E28946B-C99A-4B8F-BC97-03EDA47946BA}" srcOrd="0" destOrd="0" parTransId="{F6272825-DE79-4289-817A-F4384AA1EEDD}" sibTransId="{E974DADA-69FD-49A9-AA6B-839001313695}"/>
    <dgm:cxn modelId="{1D9D3215-1002-404B-AB75-DD84FBB0A83D}" srcId="{5A9FAB8E-1E63-4187-BCCE-CEC158FC9AE5}" destId="{ED3B3304-FB18-458A-9BB8-B3D3F52F6B89}" srcOrd="1" destOrd="0" parTransId="{BF3F7568-82C6-4154-9275-C45CD09C1EAC}" sibTransId="{0FF5C981-C730-4418-A16E-0871A91E2B2E}"/>
    <dgm:cxn modelId="{577A9A19-21B1-43F2-A748-8CC1731868F5}" srcId="{E64017FC-3ABA-4EA5-A9B9-56612FE7FE66}" destId="{20E55567-2DE9-4CDE-996B-FE37AD29C503}" srcOrd="1" destOrd="0" parTransId="{88ADF70C-2B4B-4A3B-921D-D3F5858456FF}" sibTransId="{D13C93C1-1269-40B1-BD26-2CCC67FFF79E}"/>
    <dgm:cxn modelId="{A12E7420-32A9-48B8-97F5-3DBD240DF2F9}" srcId="{20E55567-2DE9-4CDE-996B-FE37AD29C503}" destId="{CCC1A3FF-F049-4A33-8A12-3C3C4E075A34}" srcOrd="1" destOrd="0" parTransId="{F4A67ABA-9BE2-4C8E-BD83-3ED37D47A586}" sibTransId="{CA131E76-E563-4E92-BEEF-1A61600C7B70}"/>
    <dgm:cxn modelId="{13702822-123B-4AAA-A303-2B50F037A6AD}" type="presOf" srcId="{20E55567-2DE9-4CDE-996B-FE37AD29C503}" destId="{23BC0C59-4AA7-4352-AF1B-63BC82FD85FB}" srcOrd="0" destOrd="0" presId="urn:microsoft.com/office/officeart/2018/5/layout/CenteredIconLabelDescriptionList"/>
    <dgm:cxn modelId="{4FA4F82C-0490-4760-A197-ED90B4197E8C}" type="presOf" srcId="{B70DAB27-4A48-484B-A754-9CFCA26AD6A5}" destId="{7A84E68A-0F6E-4436-83C9-49DDEBB66FD2}" srcOrd="0" destOrd="0" presId="urn:microsoft.com/office/officeart/2018/5/layout/CenteredIconLabelDescriptionList"/>
    <dgm:cxn modelId="{7900813F-B991-4639-AE90-79D15BEE9772}" srcId="{5E28946B-C99A-4B8F-BC97-03EDA47946BA}" destId="{419FF94D-B21B-42B3-BA3C-AEF3932B57F8}" srcOrd="1" destOrd="0" parTransId="{A61B04E5-F99E-46F3-85C3-6E13931A7725}" sibTransId="{C970B378-9C63-4EE6-9965-3DCA2AA16BF5}"/>
    <dgm:cxn modelId="{F770215C-2976-4B98-B98A-796F50295E78}" srcId="{7F5E9464-CBD4-4EAF-BEC0-ACE36B9C8197}" destId="{805DAE4A-A83D-4987-B33A-035FE89F6910}" srcOrd="1" destOrd="0" parTransId="{A497590D-8BAE-4C34-83B3-709575B43C39}" sibTransId="{E88AEBD4-7BFB-4B31-A0C5-043383B21E5F}"/>
    <dgm:cxn modelId="{3D10C15E-9B70-4E48-92F5-935ACCFF9E5D}" type="presOf" srcId="{5E28946B-C99A-4B8F-BC97-03EDA47946BA}" destId="{92B16259-442F-443F-A0BD-CBB66C206426}" srcOrd="0" destOrd="0" presId="urn:microsoft.com/office/officeart/2018/5/layout/CenteredIconLabelDescriptionList"/>
    <dgm:cxn modelId="{667D8F62-94E7-4E67-9442-3E50B0484338}" srcId="{5A9FAB8E-1E63-4187-BCCE-CEC158FC9AE5}" destId="{3FA3B9FA-B3DA-4EB3-BC55-795E555F42A7}" srcOrd="0" destOrd="0" parTransId="{4944E061-6E6C-4565-9A14-3D61530334D7}" sibTransId="{12F323A5-6D9D-498A-89D8-698CC0948CD8}"/>
    <dgm:cxn modelId="{5B639249-352B-468F-BBE0-FC6F10BB3174}" srcId="{E64017FC-3ABA-4EA5-A9B9-56612FE7FE66}" destId="{5A9FAB8E-1E63-4187-BCCE-CEC158FC9AE5}" srcOrd="3" destOrd="0" parTransId="{600A0EEC-1EAC-458D-A365-85625B8E945B}" sibTransId="{84D378EA-DBF3-4177-801C-98914F822D46}"/>
    <dgm:cxn modelId="{8C40999A-445D-4867-BEF0-8CE2C6FAFE07}" type="presOf" srcId="{CCC1A3FF-F049-4A33-8A12-3C3C4E075A34}" destId="{1DE68FED-545F-4FE4-ADBE-5F953497BA5F}" srcOrd="0" destOrd="1" presId="urn:microsoft.com/office/officeart/2018/5/layout/CenteredIconLabelDescriptionList"/>
    <dgm:cxn modelId="{A6F5429B-596F-4D77-B569-B83FA06FFB7A}" srcId="{E64017FC-3ABA-4EA5-A9B9-56612FE7FE66}" destId="{7F5E9464-CBD4-4EAF-BEC0-ACE36B9C8197}" srcOrd="2" destOrd="0" parTransId="{D128EF2A-4CB8-40D3-854D-6F30752806E0}" sibTransId="{F503CED1-FB75-4EB9-B41C-4D7E8F27A3C6}"/>
    <dgm:cxn modelId="{998DBF9E-4194-4BF8-9DA5-4E57696913DD}" type="presOf" srcId="{ED3B3304-FB18-458A-9BB8-B3D3F52F6B89}" destId="{41DEB45E-A252-4709-938E-8E8993128C26}" srcOrd="0" destOrd="1" presId="urn:microsoft.com/office/officeart/2018/5/layout/CenteredIconLabelDescriptionList"/>
    <dgm:cxn modelId="{CA38D4AB-2D07-4D15-8EC3-FC1FC203F502}" type="presOf" srcId="{419FF94D-B21B-42B3-BA3C-AEF3932B57F8}" destId="{E42F4DBE-E563-46BF-BE24-B807209B42E7}" srcOrd="0" destOrd="1" presId="urn:microsoft.com/office/officeart/2018/5/layout/CenteredIconLabelDescriptionList"/>
    <dgm:cxn modelId="{44377DB4-47D2-434D-B67F-2BA5F3BA3D5C}" type="presOf" srcId="{7F5E9464-CBD4-4EAF-BEC0-ACE36B9C8197}" destId="{616954E0-8F1D-49C0-AB1A-32C892087D4C}" srcOrd="0" destOrd="0" presId="urn:microsoft.com/office/officeart/2018/5/layout/CenteredIconLabelDescriptionList"/>
    <dgm:cxn modelId="{E0FF9BC9-7670-45AC-A873-D40BCE251968}" type="presOf" srcId="{77FA7722-24A4-4CED-B48C-0BB4D21B1573}" destId="{1DE68FED-545F-4FE4-ADBE-5F953497BA5F}" srcOrd="0" destOrd="0" presId="urn:microsoft.com/office/officeart/2018/5/layout/CenteredIconLabelDescriptionList"/>
    <dgm:cxn modelId="{63F744D4-F9B3-4E13-B0B8-AFE9F896F0D2}" type="presOf" srcId="{805DAE4A-A83D-4987-B33A-035FE89F6910}" destId="{1BF961A0-29C4-46FE-B1EC-616BA31B5856}" srcOrd="0" destOrd="1" presId="urn:microsoft.com/office/officeart/2018/5/layout/CenteredIconLabelDescriptionList"/>
    <dgm:cxn modelId="{4099F9D4-7333-4D0E-B223-2055BBB97294}" type="presOf" srcId="{24998840-65F5-41BA-8461-D2BAFDD69818}" destId="{1BF961A0-29C4-46FE-B1EC-616BA31B5856}" srcOrd="0" destOrd="0" presId="urn:microsoft.com/office/officeart/2018/5/layout/CenteredIconLabelDescriptionList"/>
    <dgm:cxn modelId="{4F6EACDC-51C1-413D-A428-206E754B5943}" srcId="{20E55567-2DE9-4CDE-996B-FE37AD29C503}" destId="{77FA7722-24A4-4CED-B48C-0BB4D21B1573}" srcOrd="0" destOrd="0" parTransId="{8C43A992-3CE9-4577-9C90-DF228E64BF47}" sibTransId="{47A7142E-9888-4486-AAC2-E2CB9E187FE6}"/>
    <dgm:cxn modelId="{03241FE1-CC14-44E8-BD69-4C5EC11ADAB4}" type="presOf" srcId="{3FA3B9FA-B3DA-4EB3-BC55-795E555F42A7}" destId="{41DEB45E-A252-4709-938E-8E8993128C26}" srcOrd="0" destOrd="0" presId="urn:microsoft.com/office/officeart/2018/5/layout/CenteredIconLabelDescriptionList"/>
    <dgm:cxn modelId="{8906BDE4-BB5A-4BBD-8E9A-40EA30414257}" srcId="{7F5E9464-CBD4-4EAF-BEC0-ACE36B9C8197}" destId="{24998840-65F5-41BA-8461-D2BAFDD69818}" srcOrd="0" destOrd="0" parTransId="{06481E44-5ECA-46F0-A271-EA7D373E8942}" sibTransId="{D41D9900-6D54-4BD0-8EB2-D0B44AEAF40D}"/>
    <dgm:cxn modelId="{19817419-63E0-4173-9155-13D0EE42C7A3}" type="presParOf" srcId="{33BDD22E-CEF8-4F0C-A697-08B590BC542B}" destId="{2FEC8F40-21E0-4D24-A3B9-06301AD88C60}" srcOrd="0" destOrd="0" presId="urn:microsoft.com/office/officeart/2018/5/layout/CenteredIconLabelDescriptionList"/>
    <dgm:cxn modelId="{A84DE174-843B-4C1D-B0B4-CFC2D66E64E3}" type="presParOf" srcId="{2FEC8F40-21E0-4D24-A3B9-06301AD88C60}" destId="{E8D2DB20-FD35-4B48-851B-B0CAFEF9D252}" srcOrd="0" destOrd="0" presId="urn:microsoft.com/office/officeart/2018/5/layout/CenteredIconLabelDescriptionList"/>
    <dgm:cxn modelId="{E8B5C40B-7298-42EA-93AA-E45A7AD459F7}" type="presParOf" srcId="{2FEC8F40-21E0-4D24-A3B9-06301AD88C60}" destId="{C79D9EBF-B96C-485A-884F-71D6071F2D53}" srcOrd="1" destOrd="0" presId="urn:microsoft.com/office/officeart/2018/5/layout/CenteredIconLabelDescriptionList"/>
    <dgm:cxn modelId="{905674AA-22A5-4758-B47D-03D181A2FA38}" type="presParOf" srcId="{2FEC8F40-21E0-4D24-A3B9-06301AD88C60}" destId="{92B16259-442F-443F-A0BD-CBB66C206426}" srcOrd="2" destOrd="0" presId="urn:microsoft.com/office/officeart/2018/5/layout/CenteredIconLabelDescriptionList"/>
    <dgm:cxn modelId="{5DB59A35-AEC9-4D2C-A6D8-3085E062EB32}" type="presParOf" srcId="{2FEC8F40-21E0-4D24-A3B9-06301AD88C60}" destId="{B7D5EDFD-32D1-435A-A1F4-9E3A6C99DEC6}" srcOrd="3" destOrd="0" presId="urn:microsoft.com/office/officeart/2018/5/layout/CenteredIconLabelDescriptionList"/>
    <dgm:cxn modelId="{4B273A8C-08E7-4AD9-B457-28D922367E30}" type="presParOf" srcId="{2FEC8F40-21E0-4D24-A3B9-06301AD88C60}" destId="{E42F4DBE-E563-46BF-BE24-B807209B42E7}" srcOrd="4" destOrd="0" presId="urn:microsoft.com/office/officeart/2018/5/layout/CenteredIconLabelDescriptionList"/>
    <dgm:cxn modelId="{EC998D0F-C092-49F8-8789-637C34ED364E}" type="presParOf" srcId="{33BDD22E-CEF8-4F0C-A697-08B590BC542B}" destId="{2A71AE55-719D-4567-94B0-BA9AA8E8BAC8}" srcOrd="1" destOrd="0" presId="urn:microsoft.com/office/officeart/2018/5/layout/CenteredIconLabelDescriptionList"/>
    <dgm:cxn modelId="{119D7ECE-F05A-404B-A36D-91A7B6157367}" type="presParOf" srcId="{33BDD22E-CEF8-4F0C-A697-08B590BC542B}" destId="{2218178F-FEE3-4153-AC96-003B3BA46E26}" srcOrd="2" destOrd="0" presId="urn:microsoft.com/office/officeart/2018/5/layout/CenteredIconLabelDescriptionList"/>
    <dgm:cxn modelId="{6CD4622D-9BD0-4EC4-B1B2-88E98F8B7F71}" type="presParOf" srcId="{2218178F-FEE3-4153-AC96-003B3BA46E26}" destId="{C53E64CD-ADF9-43FC-8602-B10D359B1AB2}" srcOrd="0" destOrd="0" presId="urn:microsoft.com/office/officeart/2018/5/layout/CenteredIconLabelDescriptionList"/>
    <dgm:cxn modelId="{0DF7A16F-1DC8-4A9F-856E-D7D4A9711ED9}" type="presParOf" srcId="{2218178F-FEE3-4153-AC96-003B3BA46E26}" destId="{3052A33F-DA35-4192-9E64-CB1DB6AD9209}" srcOrd="1" destOrd="0" presId="urn:microsoft.com/office/officeart/2018/5/layout/CenteredIconLabelDescriptionList"/>
    <dgm:cxn modelId="{CF4190D3-8359-448E-8B0D-F2DD6CD1FD70}" type="presParOf" srcId="{2218178F-FEE3-4153-AC96-003B3BA46E26}" destId="{23BC0C59-4AA7-4352-AF1B-63BC82FD85FB}" srcOrd="2" destOrd="0" presId="urn:microsoft.com/office/officeart/2018/5/layout/CenteredIconLabelDescriptionList"/>
    <dgm:cxn modelId="{8BE9FE57-9045-4564-8991-CBDCABE0A7E8}" type="presParOf" srcId="{2218178F-FEE3-4153-AC96-003B3BA46E26}" destId="{F4250376-47A0-4ACD-83C5-C8F2C961CD98}" srcOrd="3" destOrd="0" presId="urn:microsoft.com/office/officeart/2018/5/layout/CenteredIconLabelDescriptionList"/>
    <dgm:cxn modelId="{44D83EC6-6267-4840-B747-2DCC498421FB}" type="presParOf" srcId="{2218178F-FEE3-4153-AC96-003B3BA46E26}" destId="{1DE68FED-545F-4FE4-ADBE-5F953497BA5F}" srcOrd="4" destOrd="0" presId="urn:microsoft.com/office/officeart/2018/5/layout/CenteredIconLabelDescriptionList"/>
    <dgm:cxn modelId="{50A78216-5042-4265-A910-FD096684B8D2}" type="presParOf" srcId="{33BDD22E-CEF8-4F0C-A697-08B590BC542B}" destId="{852D8E82-0819-479C-B073-04BE0FAF3398}" srcOrd="3" destOrd="0" presId="urn:microsoft.com/office/officeart/2018/5/layout/CenteredIconLabelDescriptionList"/>
    <dgm:cxn modelId="{2EBD9D4D-1411-4897-96BF-19AC0EEF7431}" type="presParOf" srcId="{33BDD22E-CEF8-4F0C-A697-08B590BC542B}" destId="{A0BBF781-5CD9-400D-8407-30C57EB71298}" srcOrd="4" destOrd="0" presId="urn:microsoft.com/office/officeart/2018/5/layout/CenteredIconLabelDescriptionList"/>
    <dgm:cxn modelId="{EFD5A5AE-6FD1-45FF-9071-9FB9554A50EA}" type="presParOf" srcId="{A0BBF781-5CD9-400D-8407-30C57EB71298}" destId="{BD8DA62D-9B8C-4B5E-B532-A3498C307DDD}" srcOrd="0" destOrd="0" presId="urn:microsoft.com/office/officeart/2018/5/layout/CenteredIconLabelDescriptionList"/>
    <dgm:cxn modelId="{91089D5C-EA15-4907-B693-06EE75D69DF2}" type="presParOf" srcId="{A0BBF781-5CD9-400D-8407-30C57EB71298}" destId="{BD4449DD-043F-4EA3-92D4-1B07105A1ADC}" srcOrd="1" destOrd="0" presId="urn:microsoft.com/office/officeart/2018/5/layout/CenteredIconLabelDescriptionList"/>
    <dgm:cxn modelId="{77D738C7-B2E4-47D4-98E3-3AB793D1D3D0}" type="presParOf" srcId="{A0BBF781-5CD9-400D-8407-30C57EB71298}" destId="{616954E0-8F1D-49C0-AB1A-32C892087D4C}" srcOrd="2" destOrd="0" presId="urn:microsoft.com/office/officeart/2018/5/layout/CenteredIconLabelDescriptionList"/>
    <dgm:cxn modelId="{26AEEB1E-33B4-472A-A6D7-78C97922BD4B}" type="presParOf" srcId="{A0BBF781-5CD9-400D-8407-30C57EB71298}" destId="{DBB7502C-0DDC-45AF-9F12-009DE72C7E7D}" srcOrd="3" destOrd="0" presId="urn:microsoft.com/office/officeart/2018/5/layout/CenteredIconLabelDescriptionList"/>
    <dgm:cxn modelId="{815B4231-5763-4A01-ABE7-5BC210C1A79F}" type="presParOf" srcId="{A0BBF781-5CD9-400D-8407-30C57EB71298}" destId="{1BF961A0-29C4-46FE-B1EC-616BA31B5856}" srcOrd="4" destOrd="0" presId="urn:microsoft.com/office/officeart/2018/5/layout/CenteredIconLabelDescriptionList"/>
    <dgm:cxn modelId="{A2CF5580-B2FE-4243-9467-45EC7DBA2DBF}" type="presParOf" srcId="{33BDD22E-CEF8-4F0C-A697-08B590BC542B}" destId="{90FA8362-B376-48AF-A9C0-9600673AD15A}" srcOrd="5" destOrd="0" presId="urn:microsoft.com/office/officeart/2018/5/layout/CenteredIconLabelDescriptionList"/>
    <dgm:cxn modelId="{09EFBBF7-BCD7-4F54-BE90-0A637D160820}" type="presParOf" srcId="{33BDD22E-CEF8-4F0C-A697-08B590BC542B}" destId="{CAE0C54D-83C2-4CE4-86DE-470A25928818}" srcOrd="6" destOrd="0" presId="urn:microsoft.com/office/officeart/2018/5/layout/CenteredIconLabelDescriptionList"/>
    <dgm:cxn modelId="{344C9AE6-B95A-41C8-B29D-B2AA034EB90B}" type="presParOf" srcId="{CAE0C54D-83C2-4CE4-86DE-470A25928818}" destId="{D20147D7-8851-417F-89AD-D50CB3CCCFAC}" srcOrd="0" destOrd="0" presId="urn:microsoft.com/office/officeart/2018/5/layout/CenteredIconLabelDescriptionList"/>
    <dgm:cxn modelId="{361F2505-3138-447B-BADB-D9E357130070}" type="presParOf" srcId="{CAE0C54D-83C2-4CE4-86DE-470A25928818}" destId="{332DB03C-9DDE-4130-8EA9-B91085BF5211}" srcOrd="1" destOrd="0" presId="urn:microsoft.com/office/officeart/2018/5/layout/CenteredIconLabelDescriptionList"/>
    <dgm:cxn modelId="{8BCA0A7E-C789-42DB-8383-0EA56C532C88}" type="presParOf" srcId="{CAE0C54D-83C2-4CE4-86DE-470A25928818}" destId="{E430C3F6-7345-49A3-BC6C-555427351B34}" srcOrd="2" destOrd="0" presId="urn:microsoft.com/office/officeart/2018/5/layout/CenteredIconLabelDescriptionList"/>
    <dgm:cxn modelId="{83AAEDFA-6CE4-4008-A731-C8F4B82353DB}" type="presParOf" srcId="{CAE0C54D-83C2-4CE4-86DE-470A25928818}" destId="{3F9837B7-7243-4BBE-8E7F-D8E7C2D571AD}" srcOrd="3" destOrd="0" presId="urn:microsoft.com/office/officeart/2018/5/layout/CenteredIconLabelDescriptionList"/>
    <dgm:cxn modelId="{E4539068-5CCD-4570-B67B-780DE2DB422B}" type="presParOf" srcId="{CAE0C54D-83C2-4CE4-86DE-470A25928818}" destId="{41DEB45E-A252-4709-938E-8E8993128C26}" srcOrd="4" destOrd="0" presId="urn:microsoft.com/office/officeart/2018/5/layout/CenteredIconLabelDescriptionList"/>
    <dgm:cxn modelId="{A0E66946-D266-46CE-82AD-B06D23E94906}" type="presParOf" srcId="{33BDD22E-CEF8-4F0C-A697-08B590BC542B}" destId="{98D1B15E-2715-4442-862D-6AB26992F741}" srcOrd="7" destOrd="0" presId="urn:microsoft.com/office/officeart/2018/5/layout/CenteredIconLabelDescriptionList"/>
    <dgm:cxn modelId="{8D406701-C8ED-47BF-8803-6AC29B4B28BF}" type="presParOf" srcId="{33BDD22E-CEF8-4F0C-A697-08B590BC542B}" destId="{76BAA57A-E8D7-403D-B0EF-7075B40DCAE4}" srcOrd="8" destOrd="0" presId="urn:microsoft.com/office/officeart/2018/5/layout/CenteredIconLabelDescriptionList"/>
    <dgm:cxn modelId="{98BC5AD2-4EE9-4134-BB99-E071600E6B42}" type="presParOf" srcId="{76BAA57A-E8D7-403D-B0EF-7075B40DCAE4}" destId="{EFE0A0FF-DAB1-4D39-AAE0-801C7039AE05}" srcOrd="0" destOrd="0" presId="urn:microsoft.com/office/officeart/2018/5/layout/CenteredIconLabelDescriptionList"/>
    <dgm:cxn modelId="{FA87B014-C6C7-41AE-AED2-224B7722A4B4}" type="presParOf" srcId="{76BAA57A-E8D7-403D-B0EF-7075B40DCAE4}" destId="{2131726E-44DC-4E61-97C3-6263516F5E3A}" srcOrd="1" destOrd="0" presId="urn:microsoft.com/office/officeart/2018/5/layout/CenteredIconLabelDescriptionList"/>
    <dgm:cxn modelId="{41862162-76B8-4712-ACA5-59024853A45E}" type="presParOf" srcId="{76BAA57A-E8D7-403D-B0EF-7075B40DCAE4}" destId="{7A84E68A-0F6E-4436-83C9-49DDEBB66FD2}" srcOrd="2" destOrd="0" presId="urn:microsoft.com/office/officeart/2018/5/layout/CenteredIconLabelDescriptionList"/>
    <dgm:cxn modelId="{257627E8-1858-4CD2-90B1-E881ED9C119E}" type="presParOf" srcId="{76BAA57A-E8D7-403D-B0EF-7075B40DCAE4}" destId="{E24FCBF2-C808-4BA7-821C-F39C37A6A2BA}" srcOrd="3" destOrd="0" presId="urn:microsoft.com/office/officeart/2018/5/layout/CenteredIconLabelDescriptionList"/>
    <dgm:cxn modelId="{CB078B02-5C5B-4D84-93EE-08C7F8A1CDB5}" type="presParOf" srcId="{76BAA57A-E8D7-403D-B0EF-7075B40DCAE4}" destId="{BEC8A3C4-DA40-47C8-B8EB-E73F9CB784B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75378-C122-482D-9AD1-10A2EBF59F5C}">
      <dsp:nvSpPr>
        <dsp:cNvPr id="0" name=""/>
        <dsp:cNvSpPr/>
      </dsp:nvSpPr>
      <dsp:spPr>
        <a:xfrm>
          <a:off x="83293" y="1732"/>
          <a:ext cx="2724407" cy="163464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Databases are sticky, stateful things</a:t>
          </a:r>
          <a:endParaRPr lang="en-US" sz="2300" b="1" kern="1200" dirty="0"/>
        </a:p>
      </dsp:txBody>
      <dsp:txXfrm>
        <a:off x="83293" y="1732"/>
        <a:ext cx="2724407" cy="1634644"/>
      </dsp:txXfrm>
    </dsp:sp>
    <dsp:sp modelId="{DADD7850-A468-4447-93A3-4962ACB6DE6D}">
      <dsp:nvSpPr>
        <dsp:cNvPr id="0" name=""/>
        <dsp:cNvSpPr/>
      </dsp:nvSpPr>
      <dsp:spPr>
        <a:xfrm>
          <a:off x="3080142" y="1732"/>
          <a:ext cx="2724407" cy="1634644"/>
        </a:xfrm>
        <a:prstGeom prst="rect">
          <a:avLst/>
        </a:prstGeom>
        <a:solidFill>
          <a:schemeClr val="accent5">
            <a:hueOff val="-1126424"/>
            <a:satOff val="-2903"/>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Despite having one of the oldest, most standardized DSLs, they are not managed ‘as code’</a:t>
          </a:r>
          <a:endParaRPr lang="en-US" sz="1600" b="1" kern="1200" dirty="0"/>
        </a:p>
      </dsp:txBody>
      <dsp:txXfrm>
        <a:off x="3080142" y="1732"/>
        <a:ext cx="2724407" cy="1634644"/>
      </dsp:txXfrm>
    </dsp:sp>
    <dsp:sp modelId="{B20234CD-19CD-4279-B31F-5412C3395789}">
      <dsp:nvSpPr>
        <dsp:cNvPr id="0" name=""/>
        <dsp:cNvSpPr/>
      </dsp:nvSpPr>
      <dsp:spPr>
        <a:xfrm>
          <a:off x="6076990" y="1732"/>
          <a:ext cx="2724407" cy="1634644"/>
        </a:xfrm>
        <a:prstGeom prst="rect">
          <a:avLst/>
        </a:prstGeom>
        <a:solidFill>
          <a:schemeClr val="accent5">
            <a:hueOff val="-2252848"/>
            <a:satOff val="-5806"/>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There is more than just data in databases</a:t>
          </a:r>
          <a:endParaRPr lang="en-US" sz="2300" b="1" kern="1200" dirty="0"/>
        </a:p>
      </dsp:txBody>
      <dsp:txXfrm>
        <a:off x="6076990" y="1732"/>
        <a:ext cx="2724407" cy="1634644"/>
      </dsp:txXfrm>
    </dsp:sp>
    <dsp:sp modelId="{73FC3E70-373E-469E-8D11-CC3E46CC3E49}">
      <dsp:nvSpPr>
        <dsp:cNvPr id="0" name=""/>
        <dsp:cNvSpPr/>
      </dsp:nvSpPr>
      <dsp:spPr>
        <a:xfrm>
          <a:off x="83293" y="1908817"/>
          <a:ext cx="2724407" cy="1634644"/>
        </a:xfrm>
        <a:prstGeom prst="rect">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Structural changes can destroy data</a:t>
          </a:r>
          <a:endParaRPr lang="en-US" sz="2300" b="1" kern="1200" dirty="0"/>
        </a:p>
      </dsp:txBody>
      <dsp:txXfrm>
        <a:off x="83293" y="1908817"/>
        <a:ext cx="2724407" cy="1634644"/>
      </dsp:txXfrm>
    </dsp:sp>
    <dsp:sp modelId="{8D78FEFB-CFED-4D4D-801B-7C4E4EBFC2A8}">
      <dsp:nvSpPr>
        <dsp:cNvPr id="0" name=""/>
        <dsp:cNvSpPr/>
      </dsp:nvSpPr>
      <dsp:spPr>
        <a:xfrm>
          <a:off x="3080142" y="1908817"/>
          <a:ext cx="2724407" cy="1634644"/>
        </a:xfrm>
        <a:prstGeom prst="rect">
          <a:avLst/>
        </a:prstGeom>
        <a:solidFill>
          <a:schemeClr val="accent5">
            <a:hueOff val="-4505695"/>
            <a:satOff val="-11613"/>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Databases are buried in “Deep Ops”</a:t>
          </a:r>
          <a:endParaRPr lang="en-US" sz="2300" b="1" kern="1200" dirty="0"/>
        </a:p>
      </dsp:txBody>
      <dsp:txXfrm>
        <a:off x="3080142" y="1908817"/>
        <a:ext cx="2724407" cy="1634644"/>
      </dsp:txXfrm>
    </dsp:sp>
    <dsp:sp modelId="{6E6B55E5-BE9E-45B0-9CAE-E2866DC487AF}">
      <dsp:nvSpPr>
        <dsp:cNvPr id="0" name=""/>
        <dsp:cNvSpPr/>
      </dsp:nvSpPr>
      <dsp:spPr>
        <a:xfrm>
          <a:off x="6076990" y="1908817"/>
          <a:ext cx="2724407" cy="1634644"/>
        </a:xfrm>
        <a:prstGeom prst="rect">
          <a:avLst/>
        </a:prstGeom>
        <a:solidFill>
          <a:schemeClr val="accent5">
            <a:hueOff val="-5632119"/>
            <a:satOff val="-14516"/>
            <a:lumOff val="-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Wrapped in layers of fear, security, process, legend, and ITIL dogma</a:t>
          </a:r>
          <a:endParaRPr lang="en-US" sz="2300" b="1" kern="1200" dirty="0"/>
        </a:p>
      </dsp:txBody>
      <dsp:txXfrm>
        <a:off x="6076990" y="1908817"/>
        <a:ext cx="2724407" cy="1634644"/>
      </dsp:txXfrm>
    </dsp:sp>
    <dsp:sp modelId="{95CC9C6B-932B-44CE-9436-C720622836F9}">
      <dsp:nvSpPr>
        <dsp:cNvPr id="0" name=""/>
        <dsp:cNvSpPr/>
      </dsp:nvSpPr>
      <dsp:spPr>
        <a:xfrm>
          <a:off x="3080142" y="3815903"/>
          <a:ext cx="2724407" cy="1634644"/>
        </a:xfrm>
        <a:prstGeom prst="rect">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One does not simply update a schema…</a:t>
          </a:r>
          <a:endParaRPr lang="en-US" sz="2300" b="1" kern="1200" dirty="0"/>
        </a:p>
      </dsp:txBody>
      <dsp:txXfrm>
        <a:off x="3080142" y="3815903"/>
        <a:ext cx="2724407" cy="1634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7DAF2-5601-42D7-B6AB-7BE825FDB2F1}">
      <dsp:nvSpPr>
        <dsp:cNvPr id="0" name=""/>
        <dsp:cNvSpPr/>
      </dsp:nvSpPr>
      <dsp:spPr>
        <a:xfrm>
          <a:off x="0" y="502"/>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7912264C-F3C8-429B-84EB-1A84C6DBE816}">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6C9172-5C07-4D77-B9C3-9EC442FC02BD}">
      <dsp:nvSpPr>
        <dsp:cNvPr id="0" name=""/>
        <dsp:cNvSpPr/>
      </dsp:nvSpPr>
      <dsp:spPr>
        <a:xfrm>
          <a:off x="799588" y="502"/>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Still a “Black Box” on the other side of a wall you throw things over</a:t>
          </a:r>
          <a:endParaRPr lang="en-US" sz="1500" b="1" kern="1200" dirty="0"/>
        </a:p>
      </dsp:txBody>
      <dsp:txXfrm>
        <a:off x="799588" y="502"/>
        <a:ext cx="4298561" cy="692284"/>
      </dsp:txXfrm>
    </dsp:sp>
    <dsp:sp modelId="{80F8A3F3-EE08-407E-ACEA-002CA8D0E535}">
      <dsp:nvSpPr>
        <dsp:cNvPr id="0" name=""/>
        <dsp:cNvSpPr/>
      </dsp:nvSpPr>
      <dsp:spPr>
        <a:xfrm>
          <a:off x="0" y="865858"/>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434711F9-88E9-48AF-A748-ADFD97308B6D}">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C3E0C7-2777-43F6-AEE3-646C8E4D4031}">
      <dsp:nvSpPr>
        <dsp:cNvPr id="0" name=""/>
        <dsp:cNvSpPr/>
      </dsp:nvSpPr>
      <dsp:spPr>
        <a:xfrm>
          <a:off x="799588" y="865858"/>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ITIL regulated ‘shared service’ on the other side of ServiceNow tickets, email, Slack, etc.</a:t>
          </a:r>
          <a:endParaRPr lang="en-US" sz="1500" b="1" kern="1200" dirty="0"/>
        </a:p>
      </dsp:txBody>
      <dsp:txXfrm>
        <a:off x="799588" y="865858"/>
        <a:ext cx="4298561" cy="692284"/>
      </dsp:txXfrm>
    </dsp:sp>
    <dsp:sp modelId="{9A06691A-7061-4A5C-AC78-81D84C69A336}">
      <dsp:nvSpPr>
        <dsp:cNvPr id="0" name=""/>
        <dsp:cNvSpPr/>
      </dsp:nvSpPr>
      <dsp:spPr>
        <a:xfrm>
          <a:off x="0" y="1731214"/>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8DBAADFC-F3AC-4E98-A834-3C669DB4B779}">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DD3773-CE00-4D91-B223-8A3E5F4221D6}">
      <dsp:nvSpPr>
        <dsp:cNvPr id="0" name=""/>
        <dsp:cNvSpPr/>
      </dsp:nvSpPr>
      <dsp:spPr>
        <a:xfrm>
          <a:off x="799588" y="1731214"/>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“Full Stack” Developers who write SQL or rely on code generators</a:t>
          </a:r>
          <a:endParaRPr lang="en-US" sz="1500" b="1" kern="1200" dirty="0"/>
        </a:p>
      </dsp:txBody>
      <dsp:txXfrm>
        <a:off x="799588" y="1731214"/>
        <a:ext cx="4298561" cy="692284"/>
      </dsp:txXfrm>
    </dsp:sp>
    <dsp:sp modelId="{2862924C-8A0C-409D-941D-6713A405ADDA}">
      <dsp:nvSpPr>
        <dsp:cNvPr id="0" name=""/>
        <dsp:cNvSpPr/>
      </dsp:nvSpPr>
      <dsp:spPr>
        <a:xfrm>
          <a:off x="0" y="2596570"/>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396839BB-CFFF-4704-AE03-8DC34C32A4BD}">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F45383-6DAF-41C2-86C4-FFD465117A49}">
      <dsp:nvSpPr>
        <dsp:cNvPr id="0" name=""/>
        <dsp:cNvSpPr/>
      </dsp:nvSpPr>
      <dsp:spPr>
        <a:xfrm>
          <a:off x="799588" y="2596570"/>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Vastly outnumbered DBAs</a:t>
          </a:r>
          <a:endParaRPr lang="en-US" sz="1500" b="1" kern="1200" dirty="0"/>
        </a:p>
      </dsp:txBody>
      <dsp:txXfrm>
        <a:off x="799588" y="2596570"/>
        <a:ext cx="4298561" cy="692284"/>
      </dsp:txXfrm>
    </dsp:sp>
    <dsp:sp modelId="{A867484D-034B-4137-9114-5AC7417B376E}">
      <dsp:nvSpPr>
        <dsp:cNvPr id="0" name=""/>
        <dsp:cNvSpPr/>
      </dsp:nvSpPr>
      <dsp:spPr>
        <a:xfrm>
          <a:off x="0" y="3461926"/>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39001EF3-21B4-440A-8156-2A70CCFF0255}">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DA8016-7DD2-4A8D-A7F2-58E9CFD0E633}">
      <dsp:nvSpPr>
        <dsp:cNvPr id="0" name=""/>
        <dsp:cNvSpPr/>
      </dsp:nvSpPr>
      <dsp:spPr>
        <a:xfrm>
          <a:off x="799588" y="3461926"/>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Fear-driven and toil-centric culture around databases</a:t>
          </a:r>
          <a:endParaRPr lang="en-US" sz="1500" b="1" kern="1200" dirty="0"/>
        </a:p>
      </dsp:txBody>
      <dsp:txXfrm>
        <a:off x="799588" y="3461926"/>
        <a:ext cx="4298561" cy="692284"/>
      </dsp:txXfrm>
    </dsp:sp>
    <dsp:sp modelId="{96768978-CED8-425E-ADEF-2D04992505DE}">
      <dsp:nvSpPr>
        <dsp:cNvPr id="0" name=""/>
        <dsp:cNvSpPr/>
      </dsp:nvSpPr>
      <dsp:spPr>
        <a:xfrm>
          <a:off x="0" y="4327282"/>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0F48CA9C-A504-467B-8BED-6E9C3659E2BE}">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A3973A-8B77-42BB-BD38-FBE680D5B16B}">
      <dsp:nvSpPr>
        <dsp:cNvPr id="0" name=""/>
        <dsp:cNvSpPr/>
      </dsp:nvSpPr>
      <dsp:spPr>
        <a:xfrm>
          <a:off x="799588" y="4327282"/>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Database platform proliferation</a:t>
          </a:r>
          <a:endParaRPr lang="en-US" sz="1500" b="1" kern="1200" dirty="0"/>
        </a:p>
      </dsp:txBody>
      <dsp:txXfrm>
        <a:off x="799588" y="4327282"/>
        <a:ext cx="4298561" cy="692284"/>
      </dsp:txXfrm>
    </dsp:sp>
    <dsp:sp modelId="{DD894609-AF81-4A54-8B06-B4008615BB09}">
      <dsp:nvSpPr>
        <dsp:cNvPr id="0" name=""/>
        <dsp:cNvSpPr/>
      </dsp:nvSpPr>
      <dsp:spPr>
        <a:xfrm>
          <a:off x="0" y="5192638"/>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BC5DD6AA-8161-4C71-BFC6-243DBC550E67}">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8C5C54-B493-48D2-9037-E1580FF5E2F4}">
      <dsp:nvSpPr>
        <dsp:cNvPr id="0" name=""/>
        <dsp:cNvSpPr/>
      </dsp:nvSpPr>
      <dsp:spPr>
        <a:xfrm>
          <a:off x="799588" y="5192638"/>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Management running on about how data is now the company’s most valuable asset</a:t>
          </a:r>
          <a:endParaRPr lang="en-US" sz="1500" b="1" kern="1200" dirty="0"/>
        </a:p>
      </dsp:txBody>
      <dsp:txXfrm>
        <a:off x="799588" y="5192638"/>
        <a:ext cx="4298561" cy="692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2DB20-FD35-4B48-851B-B0CAFEF9D252}">
      <dsp:nvSpPr>
        <dsp:cNvPr id="0" name=""/>
        <dsp:cNvSpPr/>
      </dsp:nvSpPr>
      <dsp:spPr>
        <a:xfrm>
          <a:off x="411274" y="1023584"/>
          <a:ext cx="888329" cy="7684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B16259-442F-443F-A0BD-CBB66C206426}">
      <dsp:nvSpPr>
        <dsp:cNvPr id="0" name=""/>
        <dsp:cNvSpPr/>
      </dsp:nvSpPr>
      <dsp:spPr>
        <a:xfrm>
          <a:off x="108840" y="1920293"/>
          <a:ext cx="1520490" cy="800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The penalty for failure is large and only increasing</a:t>
          </a:r>
          <a:endParaRPr lang="en-US" sz="1400" kern="1200" dirty="0">
            <a:solidFill>
              <a:srgbClr val="0070C0"/>
            </a:solidFill>
          </a:endParaRPr>
        </a:p>
      </dsp:txBody>
      <dsp:txXfrm>
        <a:off x="108840" y="1920293"/>
        <a:ext cx="1520490" cy="800984"/>
      </dsp:txXfrm>
    </dsp:sp>
    <dsp:sp modelId="{E42F4DBE-E563-46BF-BE24-B807209B42E7}">
      <dsp:nvSpPr>
        <dsp:cNvPr id="0" name=""/>
        <dsp:cNvSpPr/>
      </dsp:nvSpPr>
      <dsp:spPr>
        <a:xfrm>
          <a:off x="94815" y="3031893"/>
          <a:ext cx="1726612" cy="89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Font typeface="Wingdings" panose="05000000000000000000" pitchFamily="2" charset="2"/>
            <a:buNone/>
          </a:pPr>
          <a:r>
            <a:rPr lang="en-US" sz="1400" b="0" i="0" kern="1200" dirty="0"/>
            <a:t>- There are VERY large databases out there - growing with no end in sight</a:t>
          </a:r>
        </a:p>
        <a:p>
          <a:pPr marL="0" lvl="0" indent="0" algn="l" defTabSz="622300">
            <a:lnSpc>
              <a:spcPct val="90000"/>
            </a:lnSpc>
            <a:spcBef>
              <a:spcPct val="0"/>
            </a:spcBef>
            <a:spcAft>
              <a:spcPct val="35000"/>
            </a:spcAft>
            <a:buFont typeface="Wingdings" panose="05000000000000000000" pitchFamily="2" charset="2"/>
            <a:buNone/>
          </a:pPr>
          <a:endParaRPr lang="en-US" sz="1400" b="0" kern="1200" dirty="0"/>
        </a:p>
        <a:p>
          <a:pPr marL="0" lvl="0" indent="0" algn="l" defTabSz="622300">
            <a:lnSpc>
              <a:spcPct val="90000"/>
            </a:lnSpc>
            <a:spcBef>
              <a:spcPct val="0"/>
            </a:spcBef>
            <a:spcAft>
              <a:spcPct val="35000"/>
            </a:spcAft>
            <a:buFont typeface="Wingdings" panose="05000000000000000000" pitchFamily="2" charset="2"/>
            <a:buNone/>
          </a:pPr>
          <a:r>
            <a:rPr lang="en-US" sz="1400" b="0" i="0" kern="1200" dirty="0"/>
            <a:t>- Needing to restore something from backup would be VERY time-consuming</a:t>
          </a:r>
          <a:endParaRPr lang="en-US" sz="1400" b="0" kern="1200" dirty="0"/>
        </a:p>
      </dsp:txBody>
      <dsp:txXfrm>
        <a:off x="94815" y="3031893"/>
        <a:ext cx="1726612" cy="898022"/>
      </dsp:txXfrm>
    </dsp:sp>
    <dsp:sp modelId="{C53E64CD-ADF9-43FC-8602-B10D359B1AB2}">
      <dsp:nvSpPr>
        <dsp:cNvPr id="0" name=""/>
        <dsp:cNvSpPr/>
      </dsp:nvSpPr>
      <dsp:spPr>
        <a:xfrm>
          <a:off x="2282265" y="1023584"/>
          <a:ext cx="888329" cy="7684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BC0C59-4AA7-4352-AF1B-63BC82FD85FB}">
      <dsp:nvSpPr>
        <dsp:cNvPr id="0" name=""/>
        <dsp:cNvSpPr/>
      </dsp:nvSpPr>
      <dsp:spPr>
        <a:xfrm>
          <a:off x="1901662" y="1918384"/>
          <a:ext cx="1676828" cy="804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Very manual processes for pushing changes through a pipeline</a:t>
          </a:r>
          <a:endParaRPr lang="en-US" sz="1400" kern="1200" dirty="0">
            <a:solidFill>
              <a:srgbClr val="0070C0"/>
            </a:solidFill>
          </a:endParaRPr>
        </a:p>
      </dsp:txBody>
      <dsp:txXfrm>
        <a:off x="1901662" y="1918384"/>
        <a:ext cx="1676828" cy="804803"/>
      </dsp:txXfrm>
    </dsp:sp>
    <dsp:sp modelId="{1DE68FED-545F-4FE4-ADBE-5F953497BA5F}">
      <dsp:nvSpPr>
        <dsp:cNvPr id="0" name=""/>
        <dsp:cNvSpPr/>
      </dsp:nvSpPr>
      <dsp:spPr>
        <a:xfrm>
          <a:off x="2034108" y="3061067"/>
          <a:ext cx="1513690" cy="89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dirty="0"/>
            <a:t>- Insurance policy of ‘expert’ doing the work</a:t>
          </a:r>
          <a:endParaRPr lang="en-US" sz="1400" b="0" kern="1200" dirty="0"/>
        </a:p>
        <a:p>
          <a:pPr marL="0" lvl="0" indent="0" algn="l" defTabSz="622300">
            <a:lnSpc>
              <a:spcPct val="90000"/>
            </a:lnSpc>
            <a:spcBef>
              <a:spcPct val="0"/>
            </a:spcBef>
            <a:spcAft>
              <a:spcPct val="35000"/>
            </a:spcAft>
            <a:buNone/>
          </a:pPr>
          <a:endParaRPr lang="en-US" sz="1400" b="0" i="0" kern="1200" dirty="0"/>
        </a:p>
        <a:p>
          <a:pPr marL="0" lvl="0" indent="0" algn="l" defTabSz="622300">
            <a:lnSpc>
              <a:spcPct val="90000"/>
            </a:lnSpc>
            <a:spcBef>
              <a:spcPct val="0"/>
            </a:spcBef>
            <a:spcAft>
              <a:spcPct val="35000"/>
            </a:spcAft>
            <a:buNone/>
          </a:pPr>
          <a:r>
            <a:rPr lang="en-US" sz="1400" b="0" i="0" kern="1200" dirty="0"/>
            <a:t>- Someone to own the blame</a:t>
          </a:r>
          <a:endParaRPr lang="en-US" sz="1400" b="0" kern="1200" dirty="0"/>
        </a:p>
      </dsp:txBody>
      <dsp:txXfrm>
        <a:off x="2034108" y="3061067"/>
        <a:ext cx="1513690" cy="898022"/>
      </dsp:txXfrm>
    </dsp:sp>
    <dsp:sp modelId="{BD8DA62D-9B8C-4B5E-B532-A3498C307DDD}">
      <dsp:nvSpPr>
        <dsp:cNvPr id="0" name=""/>
        <dsp:cNvSpPr/>
      </dsp:nvSpPr>
      <dsp:spPr>
        <a:xfrm>
          <a:off x="4297135" y="1023582"/>
          <a:ext cx="888329" cy="7684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6954E0-8F1D-49C0-AB1A-32C892087D4C}">
      <dsp:nvSpPr>
        <dsp:cNvPr id="0" name=""/>
        <dsp:cNvSpPr/>
      </dsp:nvSpPr>
      <dsp:spPr>
        <a:xfrm>
          <a:off x="4042682" y="1916533"/>
          <a:ext cx="1424528" cy="808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Environment drift control (side change injection)</a:t>
          </a:r>
          <a:endParaRPr lang="en-US" sz="1400" kern="1200" dirty="0">
            <a:solidFill>
              <a:srgbClr val="0070C0"/>
            </a:solidFill>
          </a:endParaRPr>
        </a:p>
      </dsp:txBody>
      <dsp:txXfrm>
        <a:off x="4042682" y="1916533"/>
        <a:ext cx="1424528" cy="808503"/>
      </dsp:txXfrm>
    </dsp:sp>
    <dsp:sp modelId="{1BF961A0-29C4-46FE-B1EC-616BA31B5856}">
      <dsp:nvSpPr>
        <dsp:cNvPr id="0" name=""/>
        <dsp:cNvSpPr/>
      </dsp:nvSpPr>
      <dsp:spPr>
        <a:xfrm>
          <a:off x="3862235" y="3049285"/>
          <a:ext cx="2014372" cy="89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dirty="0"/>
            <a:t>- Difficulty limiting change vectors through the pipeline</a:t>
          </a:r>
        </a:p>
        <a:p>
          <a:pPr marL="0" lvl="0" indent="0" algn="l" defTabSz="622300">
            <a:lnSpc>
              <a:spcPct val="90000"/>
            </a:lnSpc>
            <a:spcBef>
              <a:spcPct val="0"/>
            </a:spcBef>
            <a:spcAft>
              <a:spcPct val="35000"/>
            </a:spcAft>
            <a:buNone/>
          </a:pPr>
          <a:endParaRPr lang="en-US" sz="1400" b="0" kern="1200" dirty="0"/>
        </a:p>
        <a:p>
          <a:pPr marL="0" lvl="0" indent="0" algn="l" defTabSz="622300">
            <a:lnSpc>
              <a:spcPct val="90000"/>
            </a:lnSpc>
            <a:spcBef>
              <a:spcPct val="0"/>
            </a:spcBef>
            <a:spcAft>
              <a:spcPct val="35000"/>
            </a:spcAft>
            <a:buNone/>
          </a:pPr>
          <a:r>
            <a:rPr lang="en-US" sz="1400" b="0" i="0" kern="1200" dirty="0"/>
            <a:t>- Really weak test environment and Test Data Management (TDM) practices</a:t>
          </a:r>
          <a:endParaRPr lang="en-US" sz="1400" b="0" kern="1200" dirty="0"/>
        </a:p>
      </dsp:txBody>
      <dsp:txXfrm>
        <a:off x="3862235" y="3049285"/>
        <a:ext cx="2014372" cy="898022"/>
      </dsp:txXfrm>
    </dsp:sp>
    <dsp:sp modelId="{D20147D7-8851-417F-89AD-D50CB3CCCFAC}">
      <dsp:nvSpPr>
        <dsp:cNvPr id="0" name=""/>
        <dsp:cNvSpPr/>
      </dsp:nvSpPr>
      <dsp:spPr>
        <a:xfrm>
          <a:off x="6320169" y="1023582"/>
          <a:ext cx="888329" cy="7684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30C3F6-7345-49A3-BC6C-555427351B34}">
      <dsp:nvSpPr>
        <dsp:cNvPr id="0" name=""/>
        <dsp:cNvSpPr/>
      </dsp:nvSpPr>
      <dsp:spPr>
        <a:xfrm>
          <a:off x="6294351" y="1916533"/>
          <a:ext cx="967257" cy="808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Limited SQL skills and knowledge</a:t>
          </a:r>
          <a:endParaRPr lang="en-US" sz="1400" kern="1200" dirty="0">
            <a:solidFill>
              <a:srgbClr val="0070C0"/>
            </a:solidFill>
          </a:endParaRPr>
        </a:p>
      </dsp:txBody>
      <dsp:txXfrm>
        <a:off x="6294351" y="1916533"/>
        <a:ext cx="967257" cy="808503"/>
      </dsp:txXfrm>
    </dsp:sp>
    <dsp:sp modelId="{41DEB45E-A252-4709-938E-8E8993128C26}">
      <dsp:nvSpPr>
        <dsp:cNvPr id="0" name=""/>
        <dsp:cNvSpPr/>
      </dsp:nvSpPr>
      <dsp:spPr>
        <a:xfrm>
          <a:off x="6134913" y="3035653"/>
          <a:ext cx="1693155" cy="89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dirty="0"/>
            <a:t>- Developers often have the basics, but do not handle the performance implications of changes</a:t>
          </a:r>
        </a:p>
        <a:p>
          <a:pPr marL="0" lvl="0" indent="0" algn="l" defTabSz="622300">
            <a:lnSpc>
              <a:spcPct val="90000"/>
            </a:lnSpc>
            <a:spcBef>
              <a:spcPct val="0"/>
            </a:spcBef>
            <a:spcAft>
              <a:spcPct val="35000"/>
            </a:spcAft>
            <a:buNone/>
          </a:pPr>
          <a:endParaRPr lang="en-US" sz="1400" b="0" kern="1200" dirty="0"/>
        </a:p>
        <a:p>
          <a:pPr marL="0" lvl="0" indent="0" algn="l" defTabSz="622300">
            <a:lnSpc>
              <a:spcPct val="90000"/>
            </a:lnSpc>
            <a:spcBef>
              <a:spcPct val="0"/>
            </a:spcBef>
            <a:spcAft>
              <a:spcPct val="35000"/>
            </a:spcAft>
            <a:buNone/>
          </a:pPr>
          <a:r>
            <a:rPr lang="en-US" sz="1400" b="0" i="0" kern="1200" dirty="0"/>
            <a:t>- DBAs make handy scapegoats</a:t>
          </a:r>
          <a:endParaRPr lang="en-US" sz="1400" b="0" kern="1200" dirty="0"/>
        </a:p>
      </dsp:txBody>
      <dsp:txXfrm>
        <a:off x="6134913" y="3035653"/>
        <a:ext cx="1693155" cy="898022"/>
      </dsp:txXfrm>
    </dsp:sp>
    <dsp:sp modelId="{EFE0A0FF-DAB1-4D39-AAE0-801C7039AE05}">
      <dsp:nvSpPr>
        <dsp:cNvPr id="0" name=""/>
        <dsp:cNvSpPr/>
      </dsp:nvSpPr>
      <dsp:spPr>
        <a:xfrm>
          <a:off x="8008212" y="1023584"/>
          <a:ext cx="888329" cy="7684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84E68A-0F6E-4436-83C9-49DDEBB66FD2}">
      <dsp:nvSpPr>
        <dsp:cNvPr id="0" name=""/>
        <dsp:cNvSpPr/>
      </dsp:nvSpPr>
      <dsp:spPr>
        <a:xfrm>
          <a:off x="7793828" y="1914741"/>
          <a:ext cx="1344391" cy="812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Organizations are trying to reduce RDBMS license spend</a:t>
          </a:r>
          <a:endParaRPr lang="en-US" sz="1400" kern="1200" dirty="0">
            <a:solidFill>
              <a:srgbClr val="0070C0"/>
            </a:solidFill>
          </a:endParaRPr>
        </a:p>
      </dsp:txBody>
      <dsp:txXfrm>
        <a:off x="7793828" y="1914741"/>
        <a:ext cx="1344391" cy="812088"/>
      </dsp:txXfrm>
    </dsp:sp>
    <dsp:sp modelId="{BEC8A3C4-DA40-47C8-B8EB-E73F9CB784B1}">
      <dsp:nvSpPr>
        <dsp:cNvPr id="0" name=""/>
        <dsp:cNvSpPr/>
      </dsp:nvSpPr>
      <dsp:spPr>
        <a:xfrm>
          <a:off x="7982395" y="2771245"/>
          <a:ext cx="967257" cy="89802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chocolatey.org/packages/Minikube"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martinfowler.com/bliki/PageObject.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hub.docker.com/r/fobbyal/maven-dind"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pp.vagrantup.com/oliechti/boxes/labbox2016b/versions/0.3.0"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extLst>
      <p:ext uri="{BB962C8B-B14F-4D97-AF65-F5344CB8AC3E}">
        <p14:creationId xmlns:p14="http://schemas.microsoft.com/office/powerpoint/2010/main" val="195315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7658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1938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543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56994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lvl="0"/>
            <a:r>
              <a:rPr lang="en-US" dirty="0"/>
              <a:t>You have to align the </a:t>
            </a:r>
            <a:r>
              <a:rPr lang="en-US" dirty="0" err="1"/>
              <a:t>Devs</a:t>
            </a:r>
            <a:r>
              <a:rPr lang="en-US" dirty="0"/>
              <a:t> and the DBAs. (yet another culture thing)</a:t>
            </a:r>
          </a:p>
          <a:p>
            <a:pPr lvl="0"/>
            <a:r>
              <a:rPr lang="en-US" dirty="0"/>
              <a:t>Version everything, Automate everything, Test everything – including the automation</a:t>
            </a: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0974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5905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0809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519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6406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679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654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3787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12748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0700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540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5915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902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181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201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0982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6881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064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2398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642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8579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77884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2620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52922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8485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1674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287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56251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https://chocolatey.org/packages/Minikube</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sz="3600" b="1" dirty="0"/>
              <a:t>If </a:t>
            </a:r>
            <a:r>
              <a:rPr lang="fr-FR" sz="3600" b="1" dirty="0" err="1"/>
              <a:t>you</a:t>
            </a:r>
            <a:r>
              <a:rPr lang="fr-FR" sz="3600" b="1" dirty="0"/>
              <a:t> </a:t>
            </a:r>
            <a:r>
              <a:rPr lang="fr-FR" sz="3600" b="1" dirty="0" err="1"/>
              <a:t>really</a:t>
            </a:r>
            <a:r>
              <a:rPr lang="fr-FR" sz="3600" b="1" dirty="0"/>
              <a:t> </a:t>
            </a:r>
            <a:r>
              <a:rPr lang="fr-FR" sz="3600" b="1" dirty="0" err="1"/>
              <a:t>want</a:t>
            </a:r>
            <a:r>
              <a:rPr lang="fr-FR" sz="3600" b="1" dirty="0"/>
              <a:t> to run on Hyper-V:</a:t>
            </a:r>
          </a:p>
          <a:p>
            <a:pPr marL="0" lvl="0" indent="0" algn="l" rtl="0">
              <a:spcBef>
                <a:spcPts val="0"/>
              </a:spcBef>
              <a:spcAft>
                <a:spcPts val="0"/>
              </a:spcAft>
              <a:buNone/>
            </a:pPr>
            <a:endParaRPr lang="fr-FR" dirty="0"/>
          </a:p>
          <a:p>
            <a:pPr rtl="0"/>
            <a:r>
              <a:rPr lang="en-US" sz="1800" b="0" i="0" u="none" strike="noStrike" cap="none" dirty="0">
                <a:solidFill>
                  <a:srgbClr val="000000"/>
                </a:solidFill>
                <a:effectLst/>
                <a:latin typeface="Arial"/>
                <a:ea typeface="Arial"/>
                <a:cs typeface="Arial"/>
                <a:sym typeface="Arial"/>
              </a:rPr>
              <a:t>1- Enable Hyper-V using PowerShell (Make sure you're running PowerShell as Administrator):</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&gt; Enable-</a:t>
            </a:r>
            <a:r>
              <a:rPr lang="en-US" sz="1800" b="0" i="0" u="none" strike="noStrike" cap="none" dirty="0" err="1">
                <a:solidFill>
                  <a:srgbClr val="000000"/>
                </a:solidFill>
                <a:effectLst/>
                <a:latin typeface="Arial"/>
                <a:ea typeface="Arial"/>
                <a:cs typeface="Arial"/>
                <a:sym typeface="Arial"/>
              </a:rPr>
              <a:t>WindowsOptionalFeature</a:t>
            </a:r>
            <a:r>
              <a:rPr lang="en-US" sz="1800" b="0" i="0" u="none" strike="noStrike" cap="none" dirty="0">
                <a:solidFill>
                  <a:srgbClr val="000000"/>
                </a:solidFill>
                <a:effectLst/>
                <a:latin typeface="Arial"/>
                <a:ea typeface="Arial"/>
                <a:cs typeface="Arial"/>
                <a:sym typeface="Arial"/>
              </a:rPr>
              <a:t> -Online -</a:t>
            </a:r>
            <a:r>
              <a:rPr lang="en-US" sz="1800" b="0" i="0" u="none" strike="noStrike" cap="none" dirty="0" err="1">
                <a:solidFill>
                  <a:srgbClr val="000000"/>
                </a:solidFill>
                <a:effectLst/>
                <a:latin typeface="Arial"/>
                <a:ea typeface="Arial"/>
                <a:cs typeface="Arial"/>
                <a:sym typeface="Arial"/>
              </a:rPr>
              <a:t>FeatureName</a:t>
            </a:r>
            <a:r>
              <a:rPr lang="en-US" sz="1800" b="0" i="0" u="none" strike="noStrike" cap="none" dirty="0">
                <a:solidFill>
                  <a:srgbClr val="000000"/>
                </a:solidFill>
                <a:effectLst/>
                <a:latin typeface="Arial"/>
                <a:ea typeface="Arial"/>
                <a:cs typeface="Arial"/>
                <a:sym typeface="Arial"/>
              </a:rPr>
              <a:t> Microsoft-Hyper-V -All</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When the installation has completed, reboot.</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2-  Installing the Chocolatey Package manager for Windows</a:t>
            </a:r>
            <a:endParaRPr lang="en-US" b="0" dirty="0">
              <a:effectLst/>
            </a:endParaRPr>
          </a:p>
          <a:p>
            <a:pPr rtl="0"/>
            <a:r>
              <a:rPr lang="en-US" sz="1800" b="0" i="0" u="none" strike="noStrike" cap="none" dirty="0">
                <a:solidFill>
                  <a:srgbClr val="000000"/>
                </a:solidFill>
                <a:effectLst/>
                <a:latin typeface="Arial"/>
                <a:ea typeface="Arial"/>
                <a:cs typeface="Arial"/>
                <a:sym typeface="Arial"/>
              </a:rPr>
              <a:t>&gt; @"%</a:t>
            </a:r>
            <a:r>
              <a:rPr lang="en-US" sz="1800" b="0" i="0" u="none" strike="noStrike" cap="none" dirty="0" err="1">
                <a:solidFill>
                  <a:srgbClr val="000000"/>
                </a:solidFill>
                <a:effectLst/>
                <a:latin typeface="Arial"/>
                <a:ea typeface="Arial"/>
                <a:cs typeface="Arial"/>
                <a:sym typeface="Arial"/>
              </a:rPr>
              <a:t>SystemRoot</a:t>
            </a:r>
            <a:r>
              <a:rPr lang="en-US" sz="1800" b="0" i="0" u="none" strike="noStrike" cap="none" dirty="0">
                <a:solidFill>
                  <a:srgbClr val="000000"/>
                </a:solidFill>
                <a:effectLst/>
                <a:latin typeface="Arial"/>
                <a:ea typeface="Arial"/>
                <a:cs typeface="Arial"/>
                <a:sym typeface="Arial"/>
              </a:rPr>
              <a:t>%\System32\</a:t>
            </a:r>
            <a:r>
              <a:rPr lang="en-US" sz="1800" b="0" i="0" u="none" strike="noStrike" cap="none" dirty="0" err="1">
                <a:solidFill>
                  <a:srgbClr val="000000"/>
                </a:solidFill>
                <a:effectLst/>
                <a:latin typeface="Arial"/>
                <a:ea typeface="Arial"/>
                <a:cs typeface="Arial"/>
                <a:sym typeface="Arial"/>
              </a:rPr>
              <a:t>WindowsPowerShell</a:t>
            </a:r>
            <a:r>
              <a:rPr lang="en-US" sz="1800" b="0" i="0" u="none" strike="noStrike" cap="none" dirty="0">
                <a:solidFill>
                  <a:srgbClr val="000000"/>
                </a:solidFill>
                <a:effectLst/>
                <a:latin typeface="Arial"/>
                <a:ea typeface="Arial"/>
                <a:cs typeface="Arial"/>
                <a:sym typeface="Arial"/>
              </a:rPr>
              <a:t>\v1.0\powershell.exe" -</a:t>
            </a:r>
            <a:r>
              <a:rPr lang="en-US" sz="1800" b="0" i="0" u="none" strike="noStrike" cap="none" dirty="0" err="1">
                <a:solidFill>
                  <a:srgbClr val="000000"/>
                </a:solidFill>
                <a:effectLst/>
                <a:latin typeface="Arial"/>
                <a:ea typeface="Arial"/>
                <a:cs typeface="Arial"/>
                <a:sym typeface="Arial"/>
              </a:rPr>
              <a:t>NoProfile</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InputFormat</a:t>
            </a:r>
            <a:r>
              <a:rPr lang="en-US" sz="1800" b="0" i="0" u="none" strike="noStrike" cap="none" dirty="0">
                <a:solidFill>
                  <a:srgbClr val="000000"/>
                </a:solidFill>
                <a:effectLst/>
                <a:latin typeface="Arial"/>
                <a:ea typeface="Arial"/>
                <a:cs typeface="Arial"/>
                <a:sym typeface="Arial"/>
              </a:rPr>
              <a:t> None -</a:t>
            </a:r>
            <a:r>
              <a:rPr lang="en-US" sz="1800" b="0" i="0" u="none" strike="noStrike" cap="none" dirty="0" err="1">
                <a:solidFill>
                  <a:srgbClr val="000000"/>
                </a:solidFill>
                <a:effectLst/>
                <a:latin typeface="Arial"/>
                <a:ea typeface="Arial"/>
                <a:cs typeface="Arial"/>
                <a:sym typeface="Arial"/>
              </a:rPr>
              <a:t>ExecutionPolicy</a:t>
            </a:r>
            <a:r>
              <a:rPr lang="en-US" sz="1800" b="0" i="0" u="none" strike="noStrike" cap="none" dirty="0">
                <a:solidFill>
                  <a:srgbClr val="000000"/>
                </a:solidFill>
                <a:effectLst/>
                <a:latin typeface="Arial"/>
                <a:ea typeface="Arial"/>
                <a:cs typeface="Arial"/>
                <a:sym typeface="Arial"/>
              </a:rPr>
              <a:t> Bypass -Command "</a:t>
            </a:r>
            <a:r>
              <a:rPr lang="en-US" sz="1800" b="0" i="0" u="none" strike="noStrike" cap="none" dirty="0" err="1">
                <a:solidFill>
                  <a:srgbClr val="000000"/>
                </a:solidFill>
                <a:effectLst/>
                <a:latin typeface="Arial"/>
                <a:ea typeface="Arial"/>
                <a:cs typeface="Arial"/>
                <a:sym typeface="Arial"/>
              </a:rPr>
              <a:t>iex</a:t>
            </a:r>
            <a:r>
              <a:rPr lang="en-US" sz="1800" b="0" i="0" u="none" strike="noStrike" cap="none" dirty="0">
                <a:solidFill>
                  <a:srgbClr val="000000"/>
                </a:solidFill>
                <a:effectLst/>
                <a:latin typeface="Arial"/>
                <a:ea typeface="Arial"/>
                <a:cs typeface="Arial"/>
                <a:sym typeface="Arial"/>
              </a:rPr>
              <a:t> ((New-Object </a:t>
            </a:r>
            <a:r>
              <a:rPr lang="en-US" sz="1800" b="0" i="0" u="none" strike="noStrike" cap="none" dirty="0" err="1">
                <a:solidFill>
                  <a:srgbClr val="000000"/>
                </a:solidFill>
                <a:effectLst/>
                <a:latin typeface="Arial"/>
                <a:ea typeface="Arial"/>
                <a:cs typeface="Arial"/>
                <a:sym typeface="Arial"/>
              </a:rPr>
              <a:t>System.Net.WebClient</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DownloadString</a:t>
            </a:r>
            <a:r>
              <a:rPr lang="en-US" sz="1800" b="0" i="0" u="none" strike="noStrike" cap="none" dirty="0">
                <a:solidFill>
                  <a:srgbClr val="000000"/>
                </a:solidFill>
                <a:effectLst/>
                <a:latin typeface="Arial"/>
                <a:ea typeface="Arial"/>
                <a:cs typeface="Arial"/>
                <a:sym typeface="Arial"/>
              </a:rPr>
              <a:t>('https://chocolatey.org/install.ps1'))" &amp;&amp; SET "PATH=%PATH%;%ALLUSERSPROFILE%\chocolatey\bin"</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3- Then use the chocolatey package manager to install </a:t>
            </a:r>
            <a:r>
              <a:rPr lang="en-US" sz="1800" b="0" i="0" u="none" strike="noStrike" cap="none" dirty="0" err="1">
                <a:solidFill>
                  <a:srgbClr val="000000"/>
                </a:solidFill>
                <a:effectLst/>
                <a:latin typeface="Arial"/>
                <a:ea typeface="Arial"/>
                <a:cs typeface="Arial"/>
                <a:sym typeface="Arial"/>
              </a:rPr>
              <a:t>minikube</a:t>
            </a:r>
            <a:r>
              <a:rPr lang="en-US" sz="1800" b="0" i="0" u="none" strike="noStrike" cap="none" dirty="0">
                <a:solidFill>
                  <a:srgbClr val="000000"/>
                </a:solidFill>
                <a:effectLst/>
                <a:latin typeface="Arial"/>
                <a:ea typeface="Arial"/>
                <a:cs typeface="Arial"/>
                <a:sym typeface="Arial"/>
              </a:rPr>
              <a:t>:</a:t>
            </a:r>
            <a:endParaRPr lang="en-US" b="0" dirty="0">
              <a:effectLst/>
            </a:endParaRPr>
          </a:p>
          <a:p>
            <a:pPr rtl="0"/>
            <a:r>
              <a:rPr lang="en-US" sz="1800" b="0" i="0" u="none" strike="noStrike" cap="none" dirty="0">
                <a:solidFill>
                  <a:srgbClr val="000000"/>
                </a:solidFill>
                <a:effectLst/>
                <a:latin typeface="Arial"/>
                <a:ea typeface="Arial"/>
                <a:cs typeface="Arial"/>
                <a:sym typeface="Arial"/>
              </a:rPr>
              <a:t>&gt; </a:t>
            </a:r>
            <a:r>
              <a:rPr lang="en-US" sz="1800" b="0" i="0" u="none" strike="noStrike" cap="none" dirty="0" err="1">
                <a:solidFill>
                  <a:srgbClr val="000000"/>
                </a:solidFill>
                <a:effectLst/>
                <a:latin typeface="Arial"/>
                <a:ea typeface="Arial"/>
                <a:cs typeface="Arial"/>
                <a:sym typeface="Arial"/>
              </a:rPr>
              <a:t>choco</a:t>
            </a:r>
            <a:r>
              <a:rPr lang="en-US" sz="1800" b="0" i="0" u="none" strike="noStrike" cap="none" dirty="0">
                <a:solidFill>
                  <a:srgbClr val="000000"/>
                </a:solidFill>
                <a:effectLst/>
                <a:latin typeface="Arial"/>
                <a:ea typeface="Arial"/>
                <a:cs typeface="Arial"/>
                <a:sym typeface="Arial"/>
              </a:rPr>
              <a:t> install </a:t>
            </a:r>
            <a:r>
              <a:rPr lang="en-US" sz="1800" b="0" i="0" u="none" strike="noStrike" cap="none" dirty="0" err="1">
                <a:solidFill>
                  <a:srgbClr val="000000"/>
                </a:solidFill>
                <a:effectLst/>
                <a:latin typeface="Arial"/>
                <a:ea typeface="Arial"/>
                <a:cs typeface="Arial"/>
                <a:sym typeface="Arial"/>
              </a:rPr>
              <a:t>minikube</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4- Next install the </a:t>
            </a:r>
            <a:r>
              <a:rPr lang="en-US" sz="1800" b="0" i="0" u="none" strike="noStrike" cap="none" dirty="0" err="1">
                <a:solidFill>
                  <a:srgbClr val="000000"/>
                </a:solidFill>
                <a:effectLst/>
                <a:latin typeface="Arial"/>
                <a:ea typeface="Arial"/>
                <a:cs typeface="Arial"/>
                <a:sym typeface="Arial"/>
              </a:rPr>
              <a:t>kubernetes</a:t>
            </a:r>
            <a:r>
              <a:rPr lang="en-US" sz="1800" b="0" i="0" u="none" strike="noStrike" cap="none" dirty="0">
                <a:solidFill>
                  <a:srgbClr val="000000"/>
                </a:solidFill>
                <a:effectLst/>
                <a:latin typeface="Arial"/>
                <a:ea typeface="Arial"/>
                <a:cs typeface="Arial"/>
                <a:sym typeface="Arial"/>
              </a:rPr>
              <a:t> command line program::</a:t>
            </a:r>
            <a:endParaRPr lang="en-US" b="0" dirty="0">
              <a:effectLst/>
            </a:endParaRPr>
          </a:p>
          <a:p>
            <a:pPr rtl="0"/>
            <a:r>
              <a:rPr lang="en-US" sz="1800" b="0" i="0" u="none" strike="noStrike" cap="none" dirty="0">
                <a:solidFill>
                  <a:srgbClr val="000000"/>
                </a:solidFill>
                <a:effectLst/>
                <a:latin typeface="Arial"/>
                <a:ea typeface="Arial"/>
                <a:cs typeface="Arial"/>
                <a:sym typeface="Arial"/>
              </a:rPr>
              <a:t>&gt; </a:t>
            </a:r>
            <a:r>
              <a:rPr lang="en-US" sz="1800" b="0" i="0" u="none" strike="noStrike" cap="none" dirty="0" err="1">
                <a:solidFill>
                  <a:srgbClr val="000000"/>
                </a:solidFill>
                <a:effectLst/>
                <a:latin typeface="Arial"/>
                <a:ea typeface="Arial"/>
                <a:cs typeface="Arial"/>
                <a:sym typeface="Arial"/>
              </a:rPr>
              <a:t>choco</a:t>
            </a:r>
            <a:r>
              <a:rPr lang="en-US" sz="1800" b="0" i="0" u="none" strike="noStrike" cap="none" dirty="0">
                <a:solidFill>
                  <a:srgbClr val="000000"/>
                </a:solidFill>
                <a:effectLst/>
                <a:latin typeface="Arial"/>
                <a:ea typeface="Arial"/>
                <a:cs typeface="Arial"/>
                <a:sym typeface="Arial"/>
              </a:rPr>
              <a:t> install </a:t>
            </a:r>
            <a:r>
              <a:rPr lang="en-US" sz="1800" b="0" i="0" u="none" strike="noStrike" cap="none" dirty="0" err="1">
                <a:solidFill>
                  <a:srgbClr val="000000"/>
                </a:solidFill>
                <a:effectLst/>
                <a:latin typeface="Arial"/>
                <a:ea typeface="Arial"/>
                <a:cs typeface="Arial"/>
                <a:sym typeface="Arial"/>
              </a:rPr>
              <a:t>kubernetes</a:t>
            </a:r>
            <a:r>
              <a:rPr lang="en-US" sz="1800" b="0" i="0" u="none" strike="noStrike" cap="none" dirty="0">
                <a:solidFill>
                  <a:srgbClr val="000000"/>
                </a:solidFill>
                <a:effectLst/>
                <a:latin typeface="Arial"/>
                <a:ea typeface="Arial"/>
                <a:cs typeface="Arial"/>
                <a:sym typeface="Arial"/>
              </a:rPr>
              <a:t>-cli</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5- Next we will create a virtual switch for </a:t>
            </a:r>
            <a:r>
              <a:rPr lang="en-US" sz="1800" b="0" i="0" u="none" strike="noStrike" cap="none" dirty="0" err="1">
                <a:solidFill>
                  <a:srgbClr val="000000"/>
                </a:solidFill>
                <a:effectLst/>
                <a:latin typeface="Arial"/>
                <a:ea typeface="Arial"/>
                <a:cs typeface="Arial"/>
                <a:sym typeface="Arial"/>
              </a:rPr>
              <a:t>minikube</a:t>
            </a:r>
            <a:r>
              <a:rPr lang="en-US" sz="1800" b="0" i="0" u="none" strike="noStrike" cap="none" dirty="0">
                <a:solidFill>
                  <a:srgbClr val="000000"/>
                </a:solidFill>
                <a:effectLst/>
                <a:latin typeface="Arial"/>
                <a:ea typeface="Arial"/>
                <a:cs typeface="Arial"/>
                <a:sym typeface="Arial"/>
              </a:rPr>
              <a:t>:</a:t>
            </a:r>
            <a:endParaRPr lang="en-US" b="0" dirty="0">
              <a:effectLst/>
            </a:endParaRPr>
          </a:p>
          <a:p>
            <a:pPr rtl="0"/>
            <a:r>
              <a:rPr lang="en-US" sz="1800" b="0" i="0" u="none" strike="noStrike" cap="none" dirty="0">
                <a:solidFill>
                  <a:srgbClr val="000000"/>
                </a:solidFill>
                <a:effectLst/>
                <a:latin typeface="Arial"/>
                <a:ea typeface="Arial"/>
                <a:cs typeface="Arial"/>
                <a:sym typeface="Arial"/>
              </a:rPr>
              <a:t>- Open the Hyper-V Manager.</a:t>
            </a:r>
            <a:endParaRPr lang="en-US" b="0" dirty="0">
              <a:effectLst/>
            </a:endParaRPr>
          </a:p>
          <a:p>
            <a:pPr rtl="0"/>
            <a:r>
              <a:rPr lang="en-US" sz="1800" b="0" i="0" u="none" strike="noStrike" cap="none" dirty="0">
                <a:solidFill>
                  <a:srgbClr val="000000"/>
                </a:solidFill>
                <a:effectLst/>
                <a:latin typeface="Arial"/>
                <a:ea typeface="Arial"/>
                <a:cs typeface="Arial"/>
                <a:sym typeface="Arial"/>
              </a:rPr>
              <a:t>- Once in the Hyper-V Manager, on the right panel, select the Virtual Switch Manager.</a:t>
            </a:r>
            <a:endParaRPr lang="en-US" b="0" dirty="0">
              <a:effectLst/>
            </a:endParaRPr>
          </a:p>
          <a:p>
            <a:pPr rtl="0"/>
            <a:r>
              <a:rPr lang="en-US" sz="1800" b="0" i="0" u="none" strike="noStrike" cap="none" dirty="0">
                <a:solidFill>
                  <a:srgbClr val="000000"/>
                </a:solidFill>
                <a:effectLst/>
                <a:latin typeface="Arial"/>
                <a:ea typeface="Arial"/>
                <a:cs typeface="Arial"/>
                <a:sym typeface="Arial"/>
              </a:rPr>
              <a:t>- Select New virtual network switch on the right hand side, select External for the network type, and then press the Create Virtual Switch button.</a:t>
            </a:r>
            <a:endParaRPr lang="en-US" b="0" dirty="0">
              <a:effectLst/>
            </a:endParaRPr>
          </a:p>
          <a:p>
            <a:pPr rtl="0"/>
            <a:r>
              <a:rPr lang="en-US" sz="1800" b="0" i="0" u="none" strike="noStrike" cap="none" dirty="0">
                <a:solidFill>
                  <a:srgbClr val="000000"/>
                </a:solidFill>
                <a:effectLst/>
                <a:latin typeface="Arial"/>
                <a:ea typeface="Arial"/>
                <a:cs typeface="Arial"/>
                <a:sym typeface="Arial"/>
              </a:rPr>
              <a:t>- Name the switch Primary Virtual Switch and click the apply button.</a:t>
            </a:r>
            <a:endParaRPr lang="en-US" b="0" dirty="0">
              <a:effectLst/>
            </a:endParaRPr>
          </a:p>
          <a:p>
            <a:br>
              <a:rPr lang="en-US" dirty="0"/>
            </a:b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370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43549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5797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17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2469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755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603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080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336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10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0" i="0" u="none" strike="noStrike" cap="none" dirty="0">
                <a:solidFill>
                  <a:srgbClr val="000000"/>
                </a:solidFill>
                <a:effectLst/>
                <a:latin typeface="Arial"/>
                <a:ea typeface="Arial"/>
                <a:cs typeface="Arial"/>
                <a:sym typeface="Arial"/>
              </a:rPr>
              <a:t>There are two main patterns for developer teams to work together using version control. </a:t>
            </a:r>
          </a:p>
          <a:p>
            <a:r>
              <a:rPr lang="en-US" sz="1800" b="0" i="0" u="none" strike="noStrike" cap="none" dirty="0">
                <a:solidFill>
                  <a:srgbClr val="000000"/>
                </a:solidFill>
                <a:effectLst/>
                <a:latin typeface="Arial"/>
                <a:ea typeface="Arial"/>
                <a:cs typeface="Arial"/>
                <a:sym typeface="Arial"/>
              </a:rPr>
              <a:t>One is to use </a:t>
            </a:r>
            <a:r>
              <a:rPr lang="en-US" sz="1800" b="0" i="1" u="none" strike="noStrike" cap="none" dirty="0">
                <a:solidFill>
                  <a:srgbClr val="000000"/>
                </a:solidFill>
                <a:effectLst/>
                <a:latin typeface="Arial"/>
                <a:ea typeface="Arial"/>
                <a:cs typeface="Arial"/>
                <a:sym typeface="Arial"/>
              </a:rPr>
              <a:t>feature branches</a:t>
            </a:r>
            <a:r>
              <a:rPr lang="en-US" sz="1800" b="0" i="0" u="none" strike="noStrike" cap="none" dirty="0">
                <a:solidFill>
                  <a:srgbClr val="000000"/>
                </a:solidFill>
                <a:effectLst/>
                <a:latin typeface="Arial"/>
                <a:ea typeface="Arial"/>
                <a:cs typeface="Arial"/>
                <a:sym typeface="Arial"/>
              </a:rPr>
              <a:t>, where either a developer or a group of developers create a branch usually from trunk (also known as </a:t>
            </a:r>
            <a:r>
              <a:rPr lang="en-US" sz="1800" b="0" i="1" u="none" strike="noStrike" cap="none" dirty="0">
                <a:solidFill>
                  <a:srgbClr val="000000"/>
                </a:solidFill>
                <a:effectLst/>
                <a:latin typeface="Arial"/>
                <a:ea typeface="Arial"/>
                <a:cs typeface="Arial"/>
                <a:sym typeface="Arial"/>
              </a:rPr>
              <a:t>master</a:t>
            </a:r>
            <a:r>
              <a:rPr lang="en-US" sz="1800" b="0" i="0" u="none" strike="noStrike" cap="none" dirty="0">
                <a:solidFill>
                  <a:srgbClr val="000000"/>
                </a:solidFill>
                <a:effectLst/>
                <a:latin typeface="Arial"/>
                <a:ea typeface="Arial"/>
                <a:cs typeface="Arial"/>
                <a:sym typeface="Arial"/>
              </a:rPr>
              <a:t> or </a:t>
            </a:r>
            <a:r>
              <a:rPr lang="en-US" sz="1800" b="0" i="1" u="none" strike="noStrike" cap="none" dirty="0">
                <a:solidFill>
                  <a:srgbClr val="000000"/>
                </a:solidFill>
                <a:effectLst/>
                <a:latin typeface="Arial"/>
                <a:ea typeface="Arial"/>
                <a:cs typeface="Arial"/>
                <a:sym typeface="Arial"/>
              </a:rPr>
              <a:t>mainline</a:t>
            </a:r>
            <a:r>
              <a:rPr lang="en-US" sz="1800" b="0" i="0" u="none" strike="noStrike" cap="none" dirty="0">
                <a:solidFill>
                  <a:srgbClr val="000000"/>
                </a:solidFill>
                <a:effectLst/>
                <a:latin typeface="Arial"/>
                <a:ea typeface="Arial"/>
                <a:cs typeface="Arial"/>
                <a:sym typeface="Arial"/>
              </a:rPr>
              <a:t>) and then work in isolation on that branch until the feature they are building is complete. </a:t>
            </a:r>
          </a:p>
          <a:p>
            <a:r>
              <a:rPr lang="en-US" sz="1800" b="0" i="0" u="none" strike="noStrike" cap="none" dirty="0">
                <a:solidFill>
                  <a:srgbClr val="000000"/>
                </a:solidFill>
                <a:effectLst/>
                <a:latin typeface="Arial"/>
                <a:ea typeface="Arial"/>
                <a:cs typeface="Arial"/>
                <a:sym typeface="Arial"/>
              </a:rPr>
              <a:t>When the team considers the feature ready to go, they merge the feature branch back to trunk.</a:t>
            </a:r>
          </a:p>
          <a:p>
            <a:br>
              <a:rPr lang="en-US" dirty="0"/>
            </a:b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900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second pattern is known as </a:t>
            </a:r>
            <a:r>
              <a:rPr lang="en-US" b="1" dirty="0"/>
              <a:t>trunk-based development</a:t>
            </a:r>
            <a:r>
              <a:rPr lang="en-US" dirty="0"/>
              <a:t>, where each developer divides their own work into small batches and merges that work into trunk at least once (and potentially several times) a day.</a:t>
            </a:r>
          </a:p>
          <a:p>
            <a:pPr marL="0" lvl="0" indent="0" algn="l" rtl="0">
              <a:spcBef>
                <a:spcPts val="0"/>
              </a:spcBef>
              <a:spcAft>
                <a:spcPts val="0"/>
              </a:spcAft>
              <a:buNone/>
            </a:pPr>
            <a:r>
              <a:rPr lang="en-US" dirty="0"/>
              <a:t>The key difference between these approaches is scope. </a:t>
            </a:r>
          </a:p>
          <a:p>
            <a:pPr marL="0" lvl="0" indent="0" algn="l" rtl="0">
              <a:spcBef>
                <a:spcPts val="0"/>
              </a:spcBef>
              <a:spcAft>
                <a:spcPts val="0"/>
              </a:spcAft>
              <a:buNone/>
            </a:pPr>
            <a:r>
              <a:rPr lang="en-US" dirty="0"/>
              <a:t>Feature branches typically involve multiple developers and take days or even weeks of work. In contrast, branches in trunk-based development typically last no more than a few hours, with many developers merging their individual changes into trunk frequently.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41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9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012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411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352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27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486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135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517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927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584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74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8998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9865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4206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7456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39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6912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5949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526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634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4229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450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19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915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708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694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577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23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2205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930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0" i="0" u="none" strike="noStrike" cap="none" dirty="0">
                <a:solidFill>
                  <a:srgbClr val="000000"/>
                </a:solidFill>
                <a:effectLst/>
                <a:latin typeface="Arial"/>
                <a:ea typeface="Arial"/>
                <a:cs typeface="Arial"/>
                <a:sym typeface="Arial"/>
              </a:rPr>
              <a:t>Measuring deployment automation is straightforward:</a:t>
            </a:r>
          </a:p>
          <a:p>
            <a:r>
              <a:rPr lang="en-US" sz="1800" b="1" i="0" u="none" strike="noStrike" cap="none" dirty="0">
                <a:solidFill>
                  <a:srgbClr val="000000"/>
                </a:solidFill>
                <a:effectLst/>
                <a:latin typeface="Arial"/>
                <a:ea typeface="Arial"/>
                <a:cs typeface="Arial"/>
                <a:sym typeface="Arial"/>
              </a:rPr>
              <a:t>Count the number of manual steps in your deployment process</a:t>
            </a:r>
            <a:r>
              <a:rPr lang="en-US" sz="1800" b="0" i="0" u="none" strike="noStrike" cap="none" dirty="0">
                <a:solidFill>
                  <a:srgbClr val="000000"/>
                </a:solidFill>
                <a:effectLst/>
                <a:latin typeface="Arial"/>
                <a:ea typeface="Arial"/>
                <a:cs typeface="Arial"/>
                <a:sym typeface="Arial"/>
              </a:rPr>
              <a:t>. Work to systematically reduce those steps. The number of manual steps increases the deployment time as well as the opportunity for error.</a:t>
            </a:r>
          </a:p>
          <a:p>
            <a:r>
              <a:rPr lang="en-US" sz="1800" b="1" i="0" u="none" strike="noStrike" cap="none" dirty="0">
                <a:solidFill>
                  <a:srgbClr val="000000"/>
                </a:solidFill>
                <a:effectLst/>
                <a:latin typeface="Arial"/>
                <a:ea typeface="Arial"/>
                <a:cs typeface="Arial"/>
                <a:sym typeface="Arial"/>
              </a:rPr>
              <a:t>Measure the level (or percentage) of automation in your deployment pipeline</a:t>
            </a:r>
            <a:r>
              <a:rPr lang="en-US" sz="1800" b="0" i="0" u="none" strike="noStrike" cap="none" dirty="0">
                <a:solidFill>
                  <a:srgbClr val="000000"/>
                </a:solidFill>
                <a:effectLst/>
                <a:latin typeface="Arial"/>
                <a:ea typeface="Arial"/>
                <a:cs typeface="Arial"/>
                <a:sym typeface="Arial"/>
              </a:rPr>
              <a:t>. Work to continually increase that level.</a:t>
            </a:r>
          </a:p>
          <a:p>
            <a:r>
              <a:rPr lang="en-US" sz="1800" b="1" i="0" u="none" strike="noStrike" cap="none" dirty="0">
                <a:solidFill>
                  <a:srgbClr val="000000"/>
                </a:solidFill>
                <a:effectLst/>
                <a:latin typeface="Arial"/>
                <a:ea typeface="Arial"/>
                <a:cs typeface="Arial"/>
                <a:sym typeface="Arial"/>
              </a:rPr>
              <a:t>Determine the time spent on delays in the deployment pipeline</a:t>
            </a:r>
            <a:r>
              <a:rPr lang="en-US" sz="1800" b="0" i="0" u="none" strike="noStrike" cap="none" dirty="0">
                <a:solidFill>
                  <a:srgbClr val="000000"/>
                </a:solidFill>
                <a:effectLst/>
                <a:latin typeface="Arial"/>
                <a:ea typeface="Arial"/>
                <a:cs typeface="Arial"/>
                <a:sym typeface="Arial"/>
              </a:rPr>
              <a:t>. As you work to reduce these delays, understand where and why code stalls in your deployment pipeline.</a:t>
            </a: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388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62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557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5847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845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854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915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21360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Red represents negative feedback, either tests or checks that have failed. Green represents positive feedback, meaning all checks have passed.</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In the deployment pipeline pattern, every change creates a release candidate and the quick feedback loop helps to catch problems as early in the process as possible.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When a package reaches the end of the pipeline and the team still doesn't feel comfortable with releasing it, or if they discover defects in production, the pipeline must be improved, perhaps by adding or updating tests.</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61994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This doesn't mean that you should get rid of testers or QA teams.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Testers have a unique perspective on the system because they understand how users interact with it.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It's a best practice to pair testers with developers to help testers create and evolve the suites of automated tests.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This way, developers learn the testers' perspective, and testers can learn about automation.</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Testers should also perform exploratory testing as part of the deployment pipeline.</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014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1739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https://martinfowler.com/bliki/PageObject.html</a:t>
            </a:r>
            <a:r>
              <a:rPr lang="fr-FR" dirty="0"/>
              <a:t>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3658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103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276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9390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15394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https://martinfowler.com/articles/practical-test-pyramid.html#TheTestPyramid</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7879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8668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19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9415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4252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42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718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547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298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https://hub.docker.com/r/fobbyal/maven-dind</a:t>
            </a:r>
            <a:endParaRPr lang="fr-FR" dirty="0"/>
          </a:p>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3884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https://app.vagrantup.com/oliechti/boxes/labbox2016b/versions/0.3.0</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704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860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17850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8943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599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6685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750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3710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1" dirty="0"/>
              <a:t>https://gitlab.com/hosniah/axe-demoapp</a:t>
            </a: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24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1274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0760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1825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2048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9248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2645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800" b="1" dirty="0" err="1"/>
              <a:t>Rethink</a:t>
            </a:r>
            <a:r>
              <a:rPr lang="fr-FR" sz="1800" b="1" dirty="0"/>
              <a:t> team structures, </a:t>
            </a:r>
            <a:r>
              <a:rPr lang="fr-FR" sz="1800" b="1" dirty="0" err="1"/>
              <a:t>purpose</a:t>
            </a:r>
            <a:r>
              <a:rPr lang="fr-FR" sz="1800" b="1" dirty="0"/>
              <a:t> and interaction</a:t>
            </a: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2324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7883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https://www.infoq.com/presentations/cloud-anti-patterns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8044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http://martinfowler.com/articles/dont-start-monolith.html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3553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http://www.codingthearchitecture.com/2014/07/06/distributed_big_balls_of_mud.html</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842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0184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6277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5811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427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1076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Some do have a plugins from 3</a:t>
            </a:r>
            <a:r>
              <a:rPr lang="en-US" baseline="30000" dirty="0"/>
              <a:t>rd</a:t>
            </a:r>
            <a:r>
              <a:rPr lang="en-US" dirty="0"/>
              <a:t> party tools ), but generally…</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72253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0621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5282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86279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7004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4344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400"/>
              <a:buNone/>
              <a:defRPr sz="4000" b="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3" name="Google Shape;83;p3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3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91" name="Google Shape;91;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p41"/>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4" name="Google Shape;104;p4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05" name="Google Shape;105;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s">
  <p:cSld name="Two contents">
    <p:spTree>
      <p:nvGrpSpPr>
        <p:cNvPr id="1" name="Shape 114"/>
        <p:cNvGrpSpPr/>
        <p:nvPr/>
      </p:nvGrpSpPr>
      <p:grpSpPr>
        <a:xfrm>
          <a:off x="0" y="0"/>
          <a:ext cx="0" cy="0"/>
          <a:chOff x="0" y="0"/>
          <a:chExt cx="0" cy="0"/>
        </a:xfrm>
      </p:grpSpPr>
      <p:sp>
        <p:nvSpPr>
          <p:cNvPr id="115" name="Google Shape;115;p43"/>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6" name="Google Shape;116;p43"/>
          <p:cNvSpPr txBox="1">
            <a:spLocks noGrp="1"/>
          </p:cNvSpPr>
          <p:nvPr>
            <p:ph type="body" idx="1"/>
          </p:nvPr>
        </p:nvSpPr>
        <p:spPr>
          <a:xfrm>
            <a:off x="457200"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7" name="Google Shape;117;p43"/>
          <p:cNvSpPr txBox="1">
            <a:spLocks noGrp="1"/>
          </p:cNvSpPr>
          <p:nvPr>
            <p:ph type="body" idx="2"/>
          </p:nvPr>
        </p:nvSpPr>
        <p:spPr>
          <a:xfrm>
            <a:off x="4637856"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8" name="Google Shape;118;p4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4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4"/>
        <p:cNvGrpSpPr/>
        <p:nvPr/>
      </p:nvGrpSpPr>
      <p:grpSpPr>
        <a:xfrm>
          <a:off x="0" y="0"/>
          <a:ext cx="0" cy="0"/>
          <a:chOff x="0" y="0"/>
          <a:chExt cx="0" cy="0"/>
        </a:xfrm>
      </p:grpSpPr>
      <p:sp>
        <p:nvSpPr>
          <p:cNvPr id="125" name="Google Shape;125;p45"/>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45"/>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29"/>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2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31"/>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3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3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32"/>
          <p:cNvSpPr txBox="1">
            <a:spLocks noGrp="1"/>
          </p:cNvSpPr>
          <p:nvPr>
            <p:ph type="body" idx="1"/>
          </p:nvPr>
        </p:nvSpPr>
        <p:spPr>
          <a:xfrm rot="5400000">
            <a:off x="2396331" y="57943"/>
            <a:ext cx="4351337"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33"/>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2" name="Google Shape;52;p3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3" name="Google Shape;53;p3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9" name="Google Shape;59;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0" name="Google Shape;60;p3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3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9" name="Google Shape;69;p3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5" name="Google Shape;75;p3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3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3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3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2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21" name="Google Shape;21;p2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2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33" name="Google Shape;33;p3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3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3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40"/>
          <p:cNvPicPr preferRelativeResize="0"/>
          <p:nvPr/>
        </p:nvPicPr>
        <p:blipFill rotWithShape="1">
          <a:blip r:embed="rId3">
            <a:alphaModFix/>
          </a:blip>
          <a:srcRect/>
          <a:stretch/>
        </p:blipFill>
        <p:spPr>
          <a:xfrm>
            <a:off x="-125412" y="-171450"/>
            <a:ext cx="9280525" cy="7561262"/>
          </a:xfrm>
          <a:prstGeom prst="rect">
            <a:avLst/>
          </a:prstGeom>
          <a:noFill/>
          <a:ln>
            <a:noFill/>
          </a:ln>
        </p:spPr>
      </p:pic>
      <p:pic>
        <p:nvPicPr>
          <p:cNvPr id="96" name="Google Shape;96;p40" descr="D:\Le sel en +\Realisations\TBWA\120117 Microelectronics\ST_Bloc marque_Qi_H.png"/>
          <p:cNvPicPr preferRelativeResize="0"/>
          <p:nvPr/>
        </p:nvPicPr>
        <p:blipFill rotWithShape="1">
          <a:blip r:embed="rId4">
            <a:alphaModFix/>
          </a:blip>
          <a:srcRect/>
          <a:stretch/>
        </p:blipFill>
        <p:spPr>
          <a:xfrm>
            <a:off x="684212" y="5878512"/>
            <a:ext cx="2447925" cy="790575"/>
          </a:xfrm>
          <a:prstGeom prst="rect">
            <a:avLst/>
          </a:prstGeom>
          <a:noFill/>
          <a:ln>
            <a:noFill/>
          </a:ln>
        </p:spPr>
      </p:pic>
      <p:sp>
        <p:nvSpPr>
          <p:cNvPr id="97" name="Google Shape;97;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98" name="Google Shape;98;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4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10" name="Google Shape;110;p42"/>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 name="Google Shape;111;p4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12" name="Google Shape;112;p4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4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transition>
    <p:wipe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44"/>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3" name="Google Shape;123;p44"/>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10.svg"/></Relationships>
</file>

<file path=ppt/slides/_rels/slide1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m2i-training/axe-demoapp/actions"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image" Target="../media/image130.png"/><Relationship Id="rId4" Type="http://schemas.openxmlformats.org/officeDocument/2006/relationships/hyperlink" Target="https://hub.docker.com/r/hosniah/kascade/tags"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71719" y="3801795"/>
            <a:ext cx="7772400" cy="1757362"/>
          </a:xfrm>
          <a:prstGeom prst="rect">
            <a:avLst/>
          </a:prstGeom>
          <a:noFill/>
          <a:ln>
            <a:noFill/>
          </a:ln>
        </p:spPr>
        <p:txBody>
          <a:bodyPr spcFirstLastPara="1" wrap="square" lIns="91425" tIns="45700" rIns="91425" bIns="45700" anchor="t" anchorCtr="0">
            <a:normAutofit fontScale="90000"/>
          </a:bodyPr>
          <a:lstStyle/>
          <a:p>
            <a:pPr algn="ctr"/>
            <a:r>
              <a:rPr lang="en-US" sz="5300" b="1" dirty="0"/>
              <a:t>DevOps tech</a:t>
            </a:r>
            <a:br>
              <a:rPr lang="en-US" b="1" dirty="0"/>
            </a:br>
            <a:br>
              <a:rPr lang="en-US" b="1" dirty="0"/>
            </a:br>
            <a:r>
              <a:rPr lang="en-US" b="1" dirty="0"/>
              <a:t>The technical practices of flow </a:t>
            </a:r>
            <a:endParaRPr lang="en-US" dirty="0"/>
          </a:p>
        </p:txBody>
      </p:sp>
    </p:spTree>
    <p:extLst>
      <p:ext uri="{BB962C8B-B14F-4D97-AF65-F5344CB8AC3E}">
        <p14:creationId xmlns:p14="http://schemas.microsoft.com/office/powerpoint/2010/main" val="422769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Centralized Workflow Pattern</a:t>
            </a:r>
          </a:p>
        </p:txBody>
      </p:sp>
      <p:sp>
        <p:nvSpPr>
          <p:cNvPr id="345" name="Google Shape;345;p24"/>
          <p:cNvSpPr txBox="1"/>
          <p:nvPr/>
        </p:nvSpPr>
        <p:spPr>
          <a:xfrm>
            <a:off x="1142999" y="1453847"/>
            <a:ext cx="6858000" cy="420001"/>
          </a:xfrm>
          <a:prstGeom prst="rect">
            <a:avLst/>
          </a:prstGeom>
        </p:spPr>
        <p:txBody>
          <a:bodyPr spcFirstLastPara="1" vert="horz" lIns="91440" tIns="45720" rIns="91440" bIns="45720" rtlCol="0" anchorCtr="0">
            <a:noAutofit/>
          </a:bodyPr>
          <a:lstStyle/>
          <a:p>
            <a:pPr lvl="0" algn="ctr">
              <a:lnSpc>
                <a:spcPct val="90000"/>
              </a:lnSpc>
              <a:spcBef>
                <a:spcPts val="1000"/>
              </a:spcBef>
              <a:spcAft>
                <a:spcPts val="600"/>
              </a:spcAft>
              <a:buClr>
                <a:srgbClr val="898989"/>
              </a:buClr>
              <a:buSzPts val="900"/>
            </a:pPr>
            <a:r>
              <a:rPr lang="en-US" sz="2800" b="1" kern="1200" dirty="0">
                <a:solidFill>
                  <a:srgbClr val="FFFFFF"/>
                </a:solidFill>
              </a:rPr>
              <a:t>How to?</a:t>
            </a:r>
            <a:endParaRPr lang="en-US" sz="2800" kern="1200" dirty="0">
              <a:solidFill>
                <a:srgbClr val="FEC785"/>
              </a:solidFill>
              <a:latin typeface="+mn-lt"/>
              <a:ea typeface="+mn-ea"/>
              <a:cs typeface="+mn-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8DFBBE1-1F12-460F-A2CF-8D973930CFC0}"/>
              </a:ext>
            </a:extLst>
          </p:cNvPr>
          <p:cNvPicPr>
            <a:picLocks noChangeAspect="1"/>
          </p:cNvPicPr>
          <p:nvPr/>
        </p:nvPicPr>
        <p:blipFill>
          <a:blip r:embed="rId3"/>
          <a:stretch>
            <a:fillRect/>
          </a:stretch>
        </p:blipFill>
        <p:spPr>
          <a:xfrm>
            <a:off x="971227" y="2310834"/>
            <a:ext cx="7201546" cy="4547166"/>
          </a:xfrm>
          <a:prstGeom prst="rect">
            <a:avLst/>
          </a:prstGeom>
        </p:spPr>
      </p:pic>
    </p:spTree>
    <p:extLst>
      <p:ext uri="{BB962C8B-B14F-4D97-AF65-F5344CB8AC3E}">
        <p14:creationId xmlns:p14="http://schemas.microsoft.com/office/powerpoint/2010/main" val="27047030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marL="158750" algn="ctr"/>
            <a:r>
              <a:rPr lang="en-US" sz="3200" b="1" dirty="0">
                <a:solidFill>
                  <a:srgbClr val="FFFEFF"/>
                </a:solidFill>
                <a:latin typeface="+mj-lt"/>
              </a:rPr>
              <a:t>Observations - Strengths</a:t>
            </a:r>
            <a:endParaRPr lang="fr-FR" sz="3200" b="1" dirty="0">
              <a:latin typeface="+mj-lt"/>
            </a:endParaRPr>
          </a:p>
        </p:txBody>
      </p:sp>
      <p:sp>
        <p:nvSpPr>
          <p:cNvPr id="5" name="Text Placeholder 4">
            <a:extLst>
              <a:ext uri="{FF2B5EF4-FFF2-40B4-BE49-F238E27FC236}">
                <a16:creationId xmlns:a16="http://schemas.microsoft.com/office/drawing/2014/main" id="{89D8B361-FFF1-4D23-8BA2-2D34A0AFA09B}"/>
              </a:ext>
            </a:extLst>
          </p:cNvPr>
          <p:cNvSpPr txBox="1">
            <a:spLocks/>
          </p:cNvSpPr>
          <p:nvPr/>
        </p:nvSpPr>
        <p:spPr>
          <a:xfrm>
            <a:off x="4892802" y="1688169"/>
            <a:ext cx="3815305" cy="4150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p>
        </p:txBody>
      </p:sp>
      <p:sp>
        <p:nvSpPr>
          <p:cNvPr id="6" name="Rectangle: Rounded Corners 5">
            <a:extLst>
              <a:ext uri="{FF2B5EF4-FFF2-40B4-BE49-F238E27FC236}">
                <a16:creationId xmlns:a16="http://schemas.microsoft.com/office/drawing/2014/main" id="{39D760C5-0E45-48B3-B3B5-86DFCF8BC18C}"/>
              </a:ext>
            </a:extLst>
          </p:cNvPr>
          <p:cNvSpPr/>
          <p:nvPr/>
        </p:nvSpPr>
        <p:spPr>
          <a:xfrm>
            <a:off x="417399"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algn="ctr">
              <a:buNone/>
            </a:pPr>
            <a:r>
              <a:rPr lang="en-US" sz="2000" b="1" dirty="0"/>
              <a:t>Migration-based	</a:t>
            </a:r>
          </a:p>
        </p:txBody>
      </p:sp>
      <p:sp>
        <p:nvSpPr>
          <p:cNvPr id="7" name="Rectangle: Rounded Corners 6">
            <a:extLst>
              <a:ext uri="{FF2B5EF4-FFF2-40B4-BE49-F238E27FC236}">
                <a16:creationId xmlns:a16="http://schemas.microsoft.com/office/drawing/2014/main" id="{BF369D42-DC31-4D3B-9B2B-ABC05F58F2DE}"/>
              </a:ext>
            </a:extLst>
          </p:cNvPr>
          <p:cNvSpPr/>
          <p:nvPr/>
        </p:nvSpPr>
        <p:spPr>
          <a:xfrm>
            <a:off x="4956414"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State-based</a:t>
            </a:r>
          </a:p>
        </p:txBody>
      </p:sp>
      <p:sp>
        <p:nvSpPr>
          <p:cNvPr id="8" name="Content Placeholder 3">
            <a:extLst>
              <a:ext uri="{FF2B5EF4-FFF2-40B4-BE49-F238E27FC236}">
                <a16:creationId xmlns:a16="http://schemas.microsoft.com/office/drawing/2014/main" id="{D33A6B8E-8B8B-4CA7-A249-E85DCBB936E3}"/>
              </a:ext>
            </a:extLst>
          </p:cNvPr>
          <p:cNvSpPr txBox="1">
            <a:spLocks/>
          </p:cNvSpPr>
          <p:nvPr/>
        </p:nvSpPr>
        <p:spPr>
          <a:xfrm>
            <a:off x="60654" y="2760134"/>
            <a:ext cx="4282746"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Easier to isolate and track trace change source</a:t>
            </a:r>
          </a:p>
          <a:p>
            <a:pPr marL="285750" indent="-285750">
              <a:lnSpc>
                <a:spcPct val="150000"/>
              </a:lnSpc>
              <a:buFont typeface="Wingdings" panose="05000000000000000000" pitchFamily="2" charset="2"/>
              <a:buChar char="§"/>
            </a:pPr>
            <a:r>
              <a:rPr lang="en-US" sz="1600" b="1" dirty="0"/>
              <a:t>Easier to merge changes from many creators / teams</a:t>
            </a:r>
          </a:p>
          <a:p>
            <a:pPr marL="285750" indent="-285750">
              <a:lnSpc>
                <a:spcPct val="150000"/>
              </a:lnSpc>
              <a:buFont typeface="Wingdings" panose="05000000000000000000" pitchFamily="2" charset="2"/>
              <a:buChar char="§"/>
            </a:pPr>
            <a:r>
              <a:rPr lang="en-US" sz="1600" b="1" dirty="0"/>
              <a:t>Easier to isolate changes in very large DBs</a:t>
            </a:r>
          </a:p>
          <a:p>
            <a:pPr marL="285750" indent="-285750">
              <a:lnSpc>
                <a:spcPct val="150000"/>
              </a:lnSpc>
              <a:buFont typeface="Wingdings" panose="05000000000000000000" pitchFamily="2" charset="2"/>
              <a:buChar char="§"/>
            </a:pPr>
            <a:r>
              <a:rPr lang="en-US" sz="1600" b="1" dirty="0"/>
              <a:t>Easier to define or exclude groups of changes for ‘release’ promotions</a:t>
            </a:r>
          </a:p>
          <a:p>
            <a:pPr marL="285750" indent="-285750">
              <a:lnSpc>
                <a:spcPct val="150000"/>
              </a:lnSpc>
              <a:buFont typeface="Wingdings" panose="05000000000000000000" pitchFamily="2" charset="2"/>
              <a:buChar char="§"/>
            </a:pPr>
            <a:r>
              <a:rPr lang="en-US" sz="1600" b="1" dirty="0"/>
              <a:t>Easier for data-intensive refactoring and scripting</a:t>
            </a:r>
          </a:p>
        </p:txBody>
      </p:sp>
      <p:sp>
        <p:nvSpPr>
          <p:cNvPr id="9" name="Content Placeholder 5">
            <a:extLst>
              <a:ext uri="{FF2B5EF4-FFF2-40B4-BE49-F238E27FC236}">
                <a16:creationId xmlns:a16="http://schemas.microsoft.com/office/drawing/2014/main" id="{2EFC4977-775D-4A56-8E2D-4DD34D37B4DD}"/>
              </a:ext>
            </a:extLst>
          </p:cNvPr>
          <p:cNvSpPr txBox="1">
            <a:spLocks/>
          </p:cNvSpPr>
          <p:nvPr/>
        </p:nvSpPr>
        <p:spPr>
          <a:xfrm>
            <a:off x="4621495" y="2732872"/>
            <a:ext cx="4511346"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Easier for closed teams</a:t>
            </a:r>
          </a:p>
          <a:p>
            <a:pPr marL="285750" indent="-285750">
              <a:lnSpc>
                <a:spcPct val="150000"/>
              </a:lnSpc>
              <a:buFont typeface="Wingdings" panose="05000000000000000000" pitchFamily="2" charset="2"/>
              <a:buChar char="§"/>
            </a:pPr>
            <a:r>
              <a:rPr lang="en-US" sz="1600" b="1" dirty="0"/>
              <a:t>Easier for single app / single DB situations</a:t>
            </a:r>
          </a:p>
          <a:p>
            <a:pPr marL="285750" indent="-285750">
              <a:lnSpc>
                <a:spcPct val="150000"/>
              </a:lnSpc>
              <a:buFont typeface="Wingdings" panose="05000000000000000000" pitchFamily="2" charset="2"/>
              <a:buChar char="§"/>
            </a:pPr>
            <a:r>
              <a:rPr lang="en-US" sz="1600" b="1" dirty="0"/>
              <a:t>Easier where SQL or DB knowledge is limited</a:t>
            </a:r>
          </a:p>
          <a:p>
            <a:pPr marL="285750" indent="-285750">
              <a:lnSpc>
                <a:spcPct val="150000"/>
              </a:lnSpc>
              <a:buFont typeface="Wingdings" panose="05000000000000000000" pitchFamily="2" charset="2"/>
              <a:buChar char="§"/>
            </a:pPr>
            <a:r>
              <a:rPr lang="en-US" sz="1600" b="1" dirty="0"/>
              <a:t>Easier drift detection</a:t>
            </a:r>
          </a:p>
          <a:p>
            <a:pPr marL="285750" indent="-285750">
              <a:lnSpc>
                <a:spcPct val="150000"/>
              </a:lnSpc>
              <a:buFont typeface="Wingdings" panose="05000000000000000000" pitchFamily="2" charset="2"/>
              <a:buChar char="§"/>
            </a:pPr>
            <a:r>
              <a:rPr lang="en-US" sz="1600" b="1" dirty="0"/>
              <a:t>Easier to deal with bulk changes</a:t>
            </a:r>
          </a:p>
          <a:p>
            <a:pPr>
              <a:lnSpc>
                <a:spcPct val="150000"/>
              </a:lnSpc>
            </a:pPr>
            <a:endParaRPr lang="en-US" sz="1600" b="1" dirty="0"/>
          </a:p>
        </p:txBody>
      </p:sp>
    </p:spTree>
    <p:extLst>
      <p:ext uri="{BB962C8B-B14F-4D97-AF65-F5344CB8AC3E}">
        <p14:creationId xmlns:p14="http://schemas.microsoft.com/office/powerpoint/2010/main" val="373197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marL="158750" algn="ctr"/>
            <a:r>
              <a:rPr lang="en-US" sz="3200" b="1" dirty="0">
                <a:solidFill>
                  <a:srgbClr val="FFFEFF"/>
                </a:solidFill>
                <a:latin typeface="+mj-lt"/>
              </a:rPr>
              <a:t>Observations - Weaknesses</a:t>
            </a:r>
            <a:endParaRPr lang="fr-FR" sz="3200" b="1" dirty="0">
              <a:latin typeface="+mj-lt"/>
            </a:endParaRPr>
          </a:p>
        </p:txBody>
      </p:sp>
      <p:sp>
        <p:nvSpPr>
          <p:cNvPr id="5" name="Text Placeholder 4">
            <a:extLst>
              <a:ext uri="{FF2B5EF4-FFF2-40B4-BE49-F238E27FC236}">
                <a16:creationId xmlns:a16="http://schemas.microsoft.com/office/drawing/2014/main" id="{89D8B361-FFF1-4D23-8BA2-2D34A0AFA09B}"/>
              </a:ext>
            </a:extLst>
          </p:cNvPr>
          <p:cNvSpPr txBox="1">
            <a:spLocks/>
          </p:cNvSpPr>
          <p:nvPr/>
        </p:nvSpPr>
        <p:spPr>
          <a:xfrm>
            <a:off x="4892802" y="1688169"/>
            <a:ext cx="3815305" cy="4150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p>
        </p:txBody>
      </p:sp>
      <p:sp>
        <p:nvSpPr>
          <p:cNvPr id="6" name="Rectangle: Rounded Corners 5">
            <a:extLst>
              <a:ext uri="{FF2B5EF4-FFF2-40B4-BE49-F238E27FC236}">
                <a16:creationId xmlns:a16="http://schemas.microsoft.com/office/drawing/2014/main" id="{39D760C5-0E45-48B3-B3B5-86DFCF8BC18C}"/>
              </a:ext>
            </a:extLst>
          </p:cNvPr>
          <p:cNvSpPr/>
          <p:nvPr/>
        </p:nvSpPr>
        <p:spPr>
          <a:xfrm>
            <a:off x="417399"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algn="ctr">
              <a:buNone/>
            </a:pPr>
            <a:r>
              <a:rPr lang="en-US" sz="2000" b="1" dirty="0"/>
              <a:t>Migration-based	</a:t>
            </a:r>
          </a:p>
        </p:txBody>
      </p:sp>
      <p:sp>
        <p:nvSpPr>
          <p:cNvPr id="7" name="Rectangle: Rounded Corners 6">
            <a:extLst>
              <a:ext uri="{FF2B5EF4-FFF2-40B4-BE49-F238E27FC236}">
                <a16:creationId xmlns:a16="http://schemas.microsoft.com/office/drawing/2014/main" id="{BF369D42-DC31-4D3B-9B2B-ABC05F58F2DE}"/>
              </a:ext>
            </a:extLst>
          </p:cNvPr>
          <p:cNvSpPr/>
          <p:nvPr/>
        </p:nvSpPr>
        <p:spPr>
          <a:xfrm>
            <a:off x="4956414"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State-based</a:t>
            </a:r>
          </a:p>
        </p:txBody>
      </p:sp>
      <p:sp>
        <p:nvSpPr>
          <p:cNvPr id="8" name="Content Placeholder 3">
            <a:extLst>
              <a:ext uri="{FF2B5EF4-FFF2-40B4-BE49-F238E27FC236}">
                <a16:creationId xmlns:a16="http://schemas.microsoft.com/office/drawing/2014/main" id="{D33A6B8E-8B8B-4CA7-A249-E85DCBB936E3}"/>
              </a:ext>
            </a:extLst>
          </p:cNvPr>
          <p:cNvSpPr txBox="1">
            <a:spLocks/>
          </p:cNvSpPr>
          <p:nvPr/>
        </p:nvSpPr>
        <p:spPr>
          <a:xfrm>
            <a:off x="60654" y="2760134"/>
            <a:ext cx="4282746"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Requires strong DB / SQL knowledge</a:t>
            </a:r>
          </a:p>
          <a:p>
            <a:pPr marL="285750" indent="-285750">
              <a:lnSpc>
                <a:spcPct val="150000"/>
              </a:lnSpc>
              <a:buFont typeface="Wingdings" panose="05000000000000000000" pitchFamily="2" charset="2"/>
              <a:buChar char="§"/>
            </a:pPr>
            <a:r>
              <a:rPr lang="en-US" sz="1600" b="1" dirty="0"/>
              <a:t>Requires ability to sequence and uniquely identify each change</a:t>
            </a:r>
          </a:p>
          <a:p>
            <a:pPr marL="285750" indent="-285750">
              <a:lnSpc>
                <a:spcPct val="150000"/>
              </a:lnSpc>
              <a:buFont typeface="Wingdings" panose="05000000000000000000" pitchFamily="2" charset="2"/>
              <a:buChar char="§"/>
            </a:pPr>
            <a:r>
              <a:rPr lang="en-US" sz="1600" b="1" dirty="0"/>
              <a:t>Requires close alignment &amp; collaboration between Dev and DBA</a:t>
            </a:r>
          </a:p>
          <a:p>
            <a:pPr marL="285750" indent="-285750">
              <a:lnSpc>
                <a:spcPct val="150000"/>
              </a:lnSpc>
              <a:buFont typeface="Wingdings" panose="05000000000000000000" pitchFamily="2" charset="2"/>
              <a:buChar char="§"/>
            </a:pPr>
            <a:r>
              <a:rPr lang="en-US" sz="1600" b="1" dirty="0"/>
              <a:t>Requires separate drift detection</a:t>
            </a:r>
          </a:p>
        </p:txBody>
      </p:sp>
      <p:sp>
        <p:nvSpPr>
          <p:cNvPr id="9" name="Content Placeholder 5">
            <a:extLst>
              <a:ext uri="{FF2B5EF4-FFF2-40B4-BE49-F238E27FC236}">
                <a16:creationId xmlns:a16="http://schemas.microsoft.com/office/drawing/2014/main" id="{2EFC4977-775D-4A56-8E2D-4DD34D37B4DD}"/>
              </a:ext>
            </a:extLst>
          </p:cNvPr>
          <p:cNvSpPr txBox="1">
            <a:spLocks/>
          </p:cNvSpPr>
          <p:nvPr/>
        </p:nvSpPr>
        <p:spPr>
          <a:xfrm>
            <a:off x="4569528" y="2732872"/>
            <a:ext cx="4461851"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Difficult to isolate and merge changes</a:t>
            </a:r>
          </a:p>
          <a:p>
            <a:pPr marL="285750" indent="-285750">
              <a:lnSpc>
                <a:spcPct val="150000"/>
              </a:lnSpc>
              <a:buFont typeface="Wingdings" panose="05000000000000000000" pitchFamily="2" charset="2"/>
              <a:buChar char="§"/>
            </a:pPr>
            <a:r>
              <a:rPr lang="en-US" sz="1600" b="1" dirty="0"/>
              <a:t>Difficult to manage conflicts when multiple apps share a common database</a:t>
            </a:r>
          </a:p>
          <a:p>
            <a:pPr marL="285750" indent="-285750">
              <a:lnSpc>
                <a:spcPct val="150000"/>
              </a:lnSpc>
              <a:buFont typeface="Wingdings" panose="05000000000000000000" pitchFamily="2" charset="2"/>
              <a:buChar char="§"/>
            </a:pPr>
            <a:r>
              <a:rPr lang="en-US" sz="1600" b="1" dirty="0"/>
              <a:t>Requires database promotions to be absolutely and perfectly managed</a:t>
            </a:r>
          </a:p>
          <a:p>
            <a:pPr marL="285750" indent="-285750">
              <a:lnSpc>
                <a:spcPct val="150000"/>
              </a:lnSpc>
              <a:buFont typeface="Wingdings" panose="05000000000000000000" pitchFamily="2" charset="2"/>
              <a:buChar char="§"/>
            </a:pPr>
            <a:r>
              <a:rPr lang="en-US" sz="1600" b="1" dirty="0"/>
              <a:t>Requires someone to review bulk-generated code</a:t>
            </a:r>
          </a:p>
          <a:p>
            <a:pPr>
              <a:lnSpc>
                <a:spcPct val="150000"/>
              </a:lnSpc>
            </a:pPr>
            <a:endParaRPr lang="en-US" sz="1600" b="1" dirty="0"/>
          </a:p>
        </p:txBody>
      </p:sp>
    </p:spTree>
    <p:extLst>
      <p:ext uri="{BB962C8B-B14F-4D97-AF65-F5344CB8AC3E}">
        <p14:creationId xmlns:p14="http://schemas.microsoft.com/office/powerpoint/2010/main" val="364441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marL="158750" algn="ctr"/>
            <a:r>
              <a:rPr lang="en-US" sz="3200" b="1" dirty="0">
                <a:solidFill>
                  <a:srgbClr val="FFFEFF"/>
                </a:solidFill>
                <a:latin typeface="+mj-lt"/>
              </a:rPr>
              <a:t>You May use some of both techniques</a:t>
            </a:r>
            <a:endParaRPr lang="fr-FR" sz="3200" b="1" dirty="0">
              <a:latin typeface="+mj-lt"/>
            </a:endParaRPr>
          </a:p>
        </p:txBody>
      </p:sp>
      <p:sp>
        <p:nvSpPr>
          <p:cNvPr id="4" name="Rectangle: Rounded Corners 3">
            <a:extLst>
              <a:ext uri="{FF2B5EF4-FFF2-40B4-BE49-F238E27FC236}">
                <a16:creationId xmlns:a16="http://schemas.microsoft.com/office/drawing/2014/main" id="{08964846-B9B4-4C24-AA00-2F234F150316}"/>
              </a:ext>
            </a:extLst>
          </p:cNvPr>
          <p:cNvSpPr/>
          <p:nvPr/>
        </p:nvSpPr>
        <p:spPr>
          <a:xfrm>
            <a:off x="137160" y="1889087"/>
            <a:ext cx="3688080" cy="1539912"/>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Might add “tweak” scripts to something a state-based tool does</a:t>
            </a:r>
          </a:p>
        </p:txBody>
      </p:sp>
      <p:sp>
        <p:nvSpPr>
          <p:cNvPr id="5" name="Rectangle: Rounded Corners 4">
            <a:extLst>
              <a:ext uri="{FF2B5EF4-FFF2-40B4-BE49-F238E27FC236}">
                <a16:creationId xmlns:a16="http://schemas.microsoft.com/office/drawing/2014/main" id="{4D8BCAFC-7D40-4C79-BA7D-946D98B579EA}"/>
              </a:ext>
            </a:extLst>
          </p:cNvPr>
          <p:cNvSpPr/>
          <p:nvPr/>
        </p:nvSpPr>
        <p:spPr>
          <a:xfrm>
            <a:off x="137160" y="4110739"/>
            <a:ext cx="3688080" cy="1539913"/>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Might use a state / diff tool to understand a change you are writing</a:t>
            </a:r>
          </a:p>
        </p:txBody>
      </p:sp>
      <p:sp>
        <p:nvSpPr>
          <p:cNvPr id="6" name="Rectangle: Rounded Corners 5">
            <a:extLst>
              <a:ext uri="{FF2B5EF4-FFF2-40B4-BE49-F238E27FC236}">
                <a16:creationId xmlns:a16="http://schemas.microsoft.com/office/drawing/2014/main" id="{355104D3-1B4C-4BBD-AA9D-ED61C6CF38B6}"/>
              </a:ext>
            </a:extLst>
          </p:cNvPr>
          <p:cNvSpPr/>
          <p:nvPr/>
        </p:nvSpPr>
        <p:spPr>
          <a:xfrm>
            <a:off x="4621495" y="1889086"/>
            <a:ext cx="4434840" cy="1539913"/>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Does not mean you are suddenly switching to Migration-based</a:t>
            </a:r>
          </a:p>
        </p:txBody>
      </p:sp>
      <p:sp>
        <p:nvSpPr>
          <p:cNvPr id="7" name="Rectangle: Rounded Corners 6">
            <a:extLst>
              <a:ext uri="{FF2B5EF4-FFF2-40B4-BE49-F238E27FC236}">
                <a16:creationId xmlns:a16="http://schemas.microsoft.com/office/drawing/2014/main" id="{BBCC3961-C6B1-4E88-912A-7D78CB8BCAB2}"/>
              </a:ext>
            </a:extLst>
          </p:cNvPr>
          <p:cNvSpPr/>
          <p:nvPr/>
        </p:nvSpPr>
        <p:spPr>
          <a:xfrm>
            <a:off x="4621495" y="4110738"/>
            <a:ext cx="4434840" cy="1539913"/>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Does not mean you are suddenly switching to State-based</a:t>
            </a:r>
          </a:p>
        </p:txBody>
      </p:sp>
      <p:sp>
        <p:nvSpPr>
          <p:cNvPr id="2" name="Arrow: Right 1">
            <a:extLst>
              <a:ext uri="{FF2B5EF4-FFF2-40B4-BE49-F238E27FC236}">
                <a16:creationId xmlns:a16="http://schemas.microsoft.com/office/drawing/2014/main" id="{0E254CBB-9741-406C-BAA2-1A6697674E7D}"/>
              </a:ext>
            </a:extLst>
          </p:cNvPr>
          <p:cNvSpPr/>
          <p:nvPr/>
        </p:nvSpPr>
        <p:spPr>
          <a:xfrm>
            <a:off x="3992880" y="2460922"/>
            <a:ext cx="514386" cy="396240"/>
          </a:xfrm>
          <a:prstGeom prst="rightArrow">
            <a:avLst/>
          </a:prstGeom>
          <a:solidFill>
            <a:schemeClr val="accent2">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rrow: Right 8">
            <a:extLst>
              <a:ext uri="{FF2B5EF4-FFF2-40B4-BE49-F238E27FC236}">
                <a16:creationId xmlns:a16="http://schemas.microsoft.com/office/drawing/2014/main" id="{09FE489D-0989-4366-A381-4553616EEAEB}"/>
              </a:ext>
            </a:extLst>
          </p:cNvPr>
          <p:cNvSpPr/>
          <p:nvPr/>
        </p:nvSpPr>
        <p:spPr>
          <a:xfrm>
            <a:off x="3966174" y="4682574"/>
            <a:ext cx="514386" cy="396240"/>
          </a:xfrm>
          <a:prstGeom prst="rightArrow">
            <a:avLst/>
          </a:prstGeom>
          <a:solidFill>
            <a:schemeClr val="accent2">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08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Review CI/CD Best Practices</a:t>
            </a:r>
          </a:p>
        </p:txBody>
      </p:sp>
      <p:sp>
        <p:nvSpPr>
          <p:cNvPr id="5" name="Rectangle: Rounded Corners 4">
            <a:extLst>
              <a:ext uri="{FF2B5EF4-FFF2-40B4-BE49-F238E27FC236}">
                <a16:creationId xmlns:a16="http://schemas.microsoft.com/office/drawing/2014/main" id="{9663402A-A188-4497-8869-9803E9932D55}"/>
              </a:ext>
            </a:extLst>
          </p:cNvPr>
          <p:cNvSpPr/>
          <p:nvPr/>
        </p:nvSpPr>
        <p:spPr>
          <a:xfrm>
            <a:off x="304800" y="1630007"/>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Involve everyone</a:t>
            </a:r>
          </a:p>
        </p:txBody>
      </p:sp>
      <p:sp>
        <p:nvSpPr>
          <p:cNvPr id="6" name="Rectangle: Rounded Corners 5">
            <a:extLst>
              <a:ext uri="{FF2B5EF4-FFF2-40B4-BE49-F238E27FC236}">
                <a16:creationId xmlns:a16="http://schemas.microsoft.com/office/drawing/2014/main" id="{9A05D0E8-80D7-4EAE-8441-7BFD0CF428D6}"/>
              </a:ext>
            </a:extLst>
          </p:cNvPr>
          <p:cNvSpPr/>
          <p:nvPr/>
        </p:nvSpPr>
        <p:spPr>
          <a:xfrm>
            <a:off x="304800" y="2625129"/>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Fast feedback loops</a:t>
            </a:r>
          </a:p>
        </p:txBody>
      </p:sp>
      <p:sp>
        <p:nvSpPr>
          <p:cNvPr id="7" name="Rectangle: Rounded Corners 6">
            <a:extLst>
              <a:ext uri="{FF2B5EF4-FFF2-40B4-BE49-F238E27FC236}">
                <a16:creationId xmlns:a16="http://schemas.microsoft.com/office/drawing/2014/main" id="{96229069-D1B6-424C-9DB4-45A05FB7C548}"/>
              </a:ext>
            </a:extLst>
          </p:cNvPr>
          <p:cNvSpPr/>
          <p:nvPr/>
        </p:nvSpPr>
        <p:spPr>
          <a:xfrm>
            <a:off x="304800" y="3620251"/>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Small, controlled, versioned changes built only once</a:t>
            </a:r>
          </a:p>
        </p:txBody>
      </p:sp>
      <p:sp>
        <p:nvSpPr>
          <p:cNvPr id="8" name="Rectangle: Rounded Corners 7">
            <a:extLst>
              <a:ext uri="{FF2B5EF4-FFF2-40B4-BE49-F238E27FC236}">
                <a16:creationId xmlns:a16="http://schemas.microsoft.com/office/drawing/2014/main" id="{40501549-258A-4276-879F-29066157B914}"/>
              </a:ext>
            </a:extLst>
          </p:cNvPr>
          <p:cNvSpPr/>
          <p:nvPr/>
        </p:nvSpPr>
        <p:spPr>
          <a:xfrm>
            <a:off x="304800" y="4637060"/>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Ensure production-like environments throughout the pipeline</a:t>
            </a:r>
          </a:p>
        </p:txBody>
      </p:sp>
      <p:sp>
        <p:nvSpPr>
          <p:cNvPr id="9" name="Rectangle: Rounded Corners 8">
            <a:extLst>
              <a:ext uri="{FF2B5EF4-FFF2-40B4-BE49-F238E27FC236}">
                <a16:creationId xmlns:a16="http://schemas.microsoft.com/office/drawing/2014/main" id="{4B97E11D-8CFC-4246-ADAB-0454148E7717}"/>
              </a:ext>
            </a:extLst>
          </p:cNvPr>
          <p:cNvSpPr/>
          <p:nvPr/>
        </p:nvSpPr>
        <p:spPr>
          <a:xfrm>
            <a:off x="304800" y="5659235"/>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Do things the same way all the way through</a:t>
            </a:r>
          </a:p>
        </p:txBody>
      </p:sp>
    </p:spTree>
    <p:extLst>
      <p:ext uri="{BB962C8B-B14F-4D97-AF65-F5344CB8AC3E}">
        <p14:creationId xmlns:p14="http://schemas.microsoft.com/office/powerpoint/2010/main" val="10253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sp>
        <p:nvSpPr>
          <p:cNvPr id="29" name="Rectangle 28" descr="Database">
            <a:extLst>
              <a:ext uri="{FF2B5EF4-FFF2-40B4-BE49-F238E27FC236}">
                <a16:creationId xmlns:a16="http://schemas.microsoft.com/office/drawing/2014/main" id="{3F2421E2-B7F3-4DC3-B2E3-FCF9743A6F37}"/>
              </a:ext>
            </a:extLst>
          </p:cNvPr>
          <p:cNvSpPr/>
          <p:nvPr/>
        </p:nvSpPr>
        <p:spPr>
          <a:xfrm>
            <a:off x="792349" y="1859280"/>
            <a:ext cx="1082171" cy="104708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30" name="Group 29">
            <a:extLst>
              <a:ext uri="{FF2B5EF4-FFF2-40B4-BE49-F238E27FC236}">
                <a16:creationId xmlns:a16="http://schemas.microsoft.com/office/drawing/2014/main" id="{BB455F5A-9081-45CA-B5AC-414FD0095C37}"/>
              </a:ext>
            </a:extLst>
          </p:cNvPr>
          <p:cNvGrpSpPr/>
          <p:nvPr/>
        </p:nvGrpSpPr>
        <p:grpSpPr>
          <a:xfrm>
            <a:off x="443085" y="3006239"/>
            <a:ext cx="1824934" cy="419164"/>
            <a:chOff x="7316" y="956578"/>
            <a:chExt cx="1824934" cy="419164"/>
          </a:xfrm>
        </p:grpSpPr>
        <p:sp>
          <p:nvSpPr>
            <p:cNvPr id="55" name="Rectangle 54">
              <a:extLst>
                <a:ext uri="{FF2B5EF4-FFF2-40B4-BE49-F238E27FC236}">
                  <a16:creationId xmlns:a16="http://schemas.microsoft.com/office/drawing/2014/main" id="{73A57763-4197-4E23-9E71-01EE53BAD00F}"/>
                </a:ext>
              </a:extLst>
            </p:cNvPr>
            <p:cNvSpPr/>
            <p:nvPr/>
          </p:nvSpPr>
          <p:spPr>
            <a:xfrm>
              <a:off x="7316" y="956578"/>
              <a:ext cx="1824934" cy="4191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6" name="TextBox 55">
              <a:extLst>
                <a:ext uri="{FF2B5EF4-FFF2-40B4-BE49-F238E27FC236}">
                  <a16:creationId xmlns:a16="http://schemas.microsoft.com/office/drawing/2014/main" id="{8BD81584-2635-4529-A923-370656A8D227}"/>
                </a:ext>
              </a:extLst>
            </p:cNvPr>
            <p:cNvSpPr txBox="1"/>
            <p:nvPr/>
          </p:nvSpPr>
          <p:spPr>
            <a:xfrm>
              <a:off x="7316" y="956578"/>
              <a:ext cx="1824934" cy="4191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2000" kern="1200" dirty="0"/>
                <a:t>Version Everything</a:t>
              </a:r>
            </a:p>
          </p:txBody>
        </p:sp>
      </p:grpSp>
      <p:grpSp>
        <p:nvGrpSpPr>
          <p:cNvPr id="31" name="Group 30">
            <a:extLst>
              <a:ext uri="{FF2B5EF4-FFF2-40B4-BE49-F238E27FC236}">
                <a16:creationId xmlns:a16="http://schemas.microsoft.com/office/drawing/2014/main" id="{AE4CD525-601B-48F9-9708-3581CBD61275}"/>
              </a:ext>
            </a:extLst>
          </p:cNvPr>
          <p:cNvGrpSpPr/>
          <p:nvPr/>
        </p:nvGrpSpPr>
        <p:grpSpPr>
          <a:xfrm>
            <a:off x="443085" y="4355778"/>
            <a:ext cx="1824934" cy="1858755"/>
            <a:chOff x="7316" y="1422197"/>
            <a:chExt cx="1824934" cy="1118507"/>
          </a:xfrm>
        </p:grpSpPr>
        <p:sp>
          <p:nvSpPr>
            <p:cNvPr id="53" name="Rectangle 52">
              <a:extLst>
                <a:ext uri="{FF2B5EF4-FFF2-40B4-BE49-F238E27FC236}">
                  <a16:creationId xmlns:a16="http://schemas.microsoft.com/office/drawing/2014/main" id="{09CF879E-D355-4D14-BCDC-76CD4ED42657}"/>
                </a:ext>
              </a:extLst>
            </p:cNvPr>
            <p:cNvSpPr/>
            <p:nvPr/>
          </p:nvSpPr>
          <p:spPr>
            <a:xfrm>
              <a:off x="7316" y="1422197"/>
              <a:ext cx="1824934" cy="1118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4" name="TextBox 53">
              <a:extLst>
                <a:ext uri="{FF2B5EF4-FFF2-40B4-BE49-F238E27FC236}">
                  <a16:creationId xmlns:a16="http://schemas.microsoft.com/office/drawing/2014/main" id="{70F90DEE-B7A2-4437-A076-C5B02D6963AD}"/>
                </a:ext>
              </a:extLst>
            </p:cNvPr>
            <p:cNvSpPr txBox="1"/>
            <p:nvPr/>
          </p:nvSpPr>
          <p:spPr>
            <a:xfrm>
              <a:off x="7316" y="1422197"/>
              <a:ext cx="1824934" cy="11185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100000"/>
                </a:lnSpc>
                <a:spcBef>
                  <a:spcPct val="0"/>
                </a:spcBef>
                <a:spcAft>
                  <a:spcPct val="35000"/>
                </a:spcAft>
                <a:buFont typeface="Wingdings" panose="05000000000000000000" pitchFamily="2" charset="2"/>
                <a:buChar char="§"/>
              </a:pPr>
              <a:r>
                <a:rPr lang="en-US" sz="1200" b="1" kern="1200" dirty="0"/>
                <a:t>Track individual changes</a:t>
              </a:r>
            </a:p>
            <a:p>
              <a:pPr marL="285750" lvl="0" indent="-285750" defTabSz="488950">
                <a:lnSpc>
                  <a:spcPct val="100000"/>
                </a:lnSpc>
                <a:spcBef>
                  <a:spcPct val="0"/>
                </a:spcBef>
                <a:spcAft>
                  <a:spcPct val="35000"/>
                </a:spcAft>
                <a:buFont typeface="Wingdings" panose="05000000000000000000" pitchFamily="2" charset="2"/>
                <a:buChar char="§"/>
              </a:pPr>
              <a:r>
                <a:rPr lang="en-US" sz="1200" b="1" kern="1200" dirty="0"/>
                <a:t>Merge database changes from multiple developers into trackable groups / sequences</a:t>
              </a:r>
            </a:p>
            <a:p>
              <a:pPr marL="285750" lvl="0" indent="-285750" defTabSz="488950">
                <a:lnSpc>
                  <a:spcPct val="100000"/>
                </a:lnSpc>
                <a:spcBef>
                  <a:spcPct val="0"/>
                </a:spcBef>
                <a:spcAft>
                  <a:spcPct val="35000"/>
                </a:spcAft>
                <a:buFont typeface="Wingdings" panose="05000000000000000000" pitchFamily="2" charset="2"/>
                <a:buChar char="§"/>
              </a:pPr>
              <a:r>
                <a:rPr lang="en-US" sz="1200" b="1" kern="1200" dirty="0"/>
                <a:t>Database schemas</a:t>
              </a:r>
            </a:p>
          </p:txBody>
        </p:sp>
      </p:grpSp>
      <p:sp>
        <p:nvSpPr>
          <p:cNvPr id="32" name="Rectangle 31" descr="Gears">
            <a:extLst>
              <a:ext uri="{FF2B5EF4-FFF2-40B4-BE49-F238E27FC236}">
                <a16:creationId xmlns:a16="http://schemas.microsoft.com/office/drawing/2014/main" id="{5D8197BA-0B03-41FC-9DFB-1E4EA418D792}"/>
              </a:ext>
            </a:extLst>
          </p:cNvPr>
          <p:cNvSpPr/>
          <p:nvPr/>
        </p:nvSpPr>
        <p:spPr>
          <a:xfrm>
            <a:off x="2936647" y="1859280"/>
            <a:ext cx="1082171" cy="104708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33" name="Group 32">
            <a:extLst>
              <a:ext uri="{FF2B5EF4-FFF2-40B4-BE49-F238E27FC236}">
                <a16:creationId xmlns:a16="http://schemas.microsoft.com/office/drawing/2014/main" id="{C8B5240E-CF8F-4EE9-8DE9-8D9F7EEE8605}"/>
              </a:ext>
            </a:extLst>
          </p:cNvPr>
          <p:cNvGrpSpPr/>
          <p:nvPr/>
        </p:nvGrpSpPr>
        <p:grpSpPr>
          <a:xfrm>
            <a:off x="2587383" y="3006239"/>
            <a:ext cx="1824934" cy="419164"/>
            <a:chOff x="2151614" y="956578"/>
            <a:chExt cx="1824934" cy="419164"/>
          </a:xfrm>
        </p:grpSpPr>
        <p:sp>
          <p:nvSpPr>
            <p:cNvPr id="51" name="Rectangle 50">
              <a:extLst>
                <a:ext uri="{FF2B5EF4-FFF2-40B4-BE49-F238E27FC236}">
                  <a16:creationId xmlns:a16="http://schemas.microsoft.com/office/drawing/2014/main" id="{A16E896F-36C4-4DE4-A02F-E460B429A13C}"/>
                </a:ext>
              </a:extLst>
            </p:cNvPr>
            <p:cNvSpPr/>
            <p:nvPr/>
          </p:nvSpPr>
          <p:spPr>
            <a:xfrm>
              <a:off x="2151614" y="956578"/>
              <a:ext cx="1824934" cy="4191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TextBox 51">
              <a:extLst>
                <a:ext uri="{FF2B5EF4-FFF2-40B4-BE49-F238E27FC236}">
                  <a16:creationId xmlns:a16="http://schemas.microsoft.com/office/drawing/2014/main" id="{763080CD-0934-4687-A313-938E0DB365E1}"/>
                </a:ext>
              </a:extLst>
            </p:cNvPr>
            <p:cNvSpPr txBox="1"/>
            <p:nvPr/>
          </p:nvSpPr>
          <p:spPr>
            <a:xfrm>
              <a:off x="2151614" y="956578"/>
              <a:ext cx="1824934" cy="4191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2000" kern="1200" dirty="0"/>
                <a:t>Automate Everything</a:t>
              </a:r>
            </a:p>
          </p:txBody>
        </p:sp>
      </p:grpSp>
      <p:grpSp>
        <p:nvGrpSpPr>
          <p:cNvPr id="34" name="Group 33">
            <a:extLst>
              <a:ext uri="{FF2B5EF4-FFF2-40B4-BE49-F238E27FC236}">
                <a16:creationId xmlns:a16="http://schemas.microsoft.com/office/drawing/2014/main" id="{76D7A19B-FD6D-4505-96AE-20F19CA825A3}"/>
              </a:ext>
            </a:extLst>
          </p:cNvPr>
          <p:cNvGrpSpPr/>
          <p:nvPr/>
        </p:nvGrpSpPr>
        <p:grpSpPr>
          <a:xfrm>
            <a:off x="2587383" y="4355778"/>
            <a:ext cx="1824934" cy="1850470"/>
            <a:chOff x="2151614" y="1422197"/>
            <a:chExt cx="1824934" cy="1118507"/>
          </a:xfrm>
        </p:grpSpPr>
        <p:sp>
          <p:nvSpPr>
            <p:cNvPr id="49" name="Rectangle 48">
              <a:extLst>
                <a:ext uri="{FF2B5EF4-FFF2-40B4-BE49-F238E27FC236}">
                  <a16:creationId xmlns:a16="http://schemas.microsoft.com/office/drawing/2014/main" id="{8C690AB6-02B1-4BBC-98D9-83EDFEB7E808}"/>
                </a:ext>
              </a:extLst>
            </p:cNvPr>
            <p:cNvSpPr/>
            <p:nvPr/>
          </p:nvSpPr>
          <p:spPr>
            <a:xfrm>
              <a:off x="2151614" y="1422197"/>
              <a:ext cx="1824934" cy="1118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A2BFD482-E2E1-400C-8267-7FE3F49909CC}"/>
                </a:ext>
              </a:extLst>
            </p:cNvPr>
            <p:cNvSpPr txBox="1"/>
            <p:nvPr/>
          </p:nvSpPr>
          <p:spPr>
            <a:xfrm>
              <a:off x="2151614" y="1422197"/>
              <a:ext cx="1824934" cy="11185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Make database changes part of CI before they can be part of CD</a:t>
              </a:r>
            </a:p>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Deploy things the same way – every time</a:t>
              </a:r>
            </a:p>
          </p:txBody>
        </p:sp>
      </p:grpSp>
      <p:sp>
        <p:nvSpPr>
          <p:cNvPr id="35" name="Rectangle 34" descr="Computer">
            <a:extLst>
              <a:ext uri="{FF2B5EF4-FFF2-40B4-BE49-F238E27FC236}">
                <a16:creationId xmlns:a16="http://schemas.microsoft.com/office/drawing/2014/main" id="{A15E077C-345B-4F17-B0BD-EFB7BE204CD6}"/>
              </a:ext>
            </a:extLst>
          </p:cNvPr>
          <p:cNvSpPr/>
          <p:nvPr/>
        </p:nvSpPr>
        <p:spPr>
          <a:xfrm>
            <a:off x="5080946" y="1784352"/>
            <a:ext cx="1082171" cy="104708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grpSp>
        <p:nvGrpSpPr>
          <p:cNvPr id="36" name="Group 35">
            <a:extLst>
              <a:ext uri="{FF2B5EF4-FFF2-40B4-BE49-F238E27FC236}">
                <a16:creationId xmlns:a16="http://schemas.microsoft.com/office/drawing/2014/main" id="{0D8871B3-DBC6-45EB-A9B8-49B95A3BB72F}"/>
              </a:ext>
            </a:extLst>
          </p:cNvPr>
          <p:cNvGrpSpPr/>
          <p:nvPr/>
        </p:nvGrpSpPr>
        <p:grpSpPr>
          <a:xfrm>
            <a:off x="4731682" y="2937754"/>
            <a:ext cx="1824934" cy="419164"/>
            <a:chOff x="4295913" y="888093"/>
            <a:chExt cx="1824934" cy="419164"/>
          </a:xfrm>
        </p:grpSpPr>
        <p:sp>
          <p:nvSpPr>
            <p:cNvPr id="47" name="Rectangle 46">
              <a:extLst>
                <a:ext uri="{FF2B5EF4-FFF2-40B4-BE49-F238E27FC236}">
                  <a16:creationId xmlns:a16="http://schemas.microsoft.com/office/drawing/2014/main" id="{8619FA3E-F3CA-407D-9C0F-EE33361388D5}"/>
                </a:ext>
              </a:extLst>
            </p:cNvPr>
            <p:cNvSpPr/>
            <p:nvPr/>
          </p:nvSpPr>
          <p:spPr>
            <a:xfrm>
              <a:off x="4295913" y="888093"/>
              <a:ext cx="1824934" cy="4191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TextBox 47">
              <a:extLst>
                <a:ext uri="{FF2B5EF4-FFF2-40B4-BE49-F238E27FC236}">
                  <a16:creationId xmlns:a16="http://schemas.microsoft.com/office/drawing/2014/main" id="{5ED03DE8-337E-48C3-9451-C1D7B4A33B7B}"/>
                </a:ext>
              </a:extLst>
            </p:cNvPr>
            <p:cNvSpPr txBox="1"/>
            <p:nvPr/>
          </p:nvSpPr>
          <p:spPr>
            <a:xfrm>
              <a:off x="4295913" y="888093"/>
              <a:ext cx="1824934" cy="4191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2000" kern="1200" dirty="0"/>
                <a:t>Test Everything</a:t>
              </a:r>
            </a:p>
          </p:txBody>
        </p:sp>
      </p:grpSp>
      <p:grpSp>
        <p:nvGrpSpPr>
          <p:cNvPr id="37" name="Group 36">
            <a:extLst>
              <a:ext uri="{FF2B5EF4-FFF2-40B4-BE49-F238E27FC236}">
                <a16:creationId xmlns:a16="http://schemas.microsoft.com/office/drawing/2014/main" id="{89DF9001-7BD7-48CF-874D-1449214AD85E}"/>
              </a:ext>
            </a:extLst>
          </p:cNvPr>
          <p:cNvGrpSpPr/>
          <p:nvPr/>
        </p:nvGrpSpPr>
        <p:grpSpPr>
          <a:xfrm>
            <a:off x="4731682" y="4290291"/>
            <a:ext cx="1824934" cy="1258923"/>
            <a:chOff x="4295913" y="1356710"/>
            <a:chExt cx="1824934" cy="1258923"/>
          </a:xfrm>
        </p:grpSpPr>
        <p:sp>
          <p:nvSpPr>
            <p:cNvPr id="45" name="Rectangle 44">
              <a:extLst>
                <a:ext uri="{FF2B5EF4-FFF2-40B4-BE49-F238E27FC236}">
                  <a16:creationId xmlns:a16="http://schemas.microsoft.com/office/drawing/2014/main" id="{9F363462-96F6-49A7-83C8-873216CFC252}"/>
                </a:ext>
              </a:extLst>
            </p:cNvPr>
            <p:cNvSpPr/>
            <p:nvPr/>
          </p:nvSpPr>
          <p:spPr>
            <a:xfrm>
              <a:off x="4295913" y="1356710"/>
              <a:ext cx="1824934" cy="12589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2DA17A8D-B275-4433-AD9F-55CBB4FE4100}"/>
                </a:ext>
              </a:extLst>
            </p:cNvPr>
            <p:cNvSpPr txBox="1"/>
            <p:nvPr/>
          </p:nvSpPr>
          <p:spPr>
            <a:xfrm>
              <a:off x="4295913" y="1356710"/>
              <a:ext cx="1824934" cy="12589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Static code analysis and verification of database changes (i.e. SQL)</a:t>
              </a:r>
            </a:p>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Smoke tests for database change deployment</a:t>
              </a:r>
            </a:p>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Smoke tests for databases after changes applied</a:t>
              </a:r>
            </a:p>
          </p:txBody>
        </p:sp>
      </p:grpSp>
      <p:sp>
        <p:nvSpPr>
          <p:cNvPr id="38" name="Rectangle 37" descr="Disconnected">
            <a:extLst>
              <a:ext uri="{FF2B5EF4-FFF2-40B4-BE49-F238E27FC236}">
                <a16:creationId xmlns:a16="http://schemas.microsoft.com/office/drawing/2014/main" id="{AA917E4D-77CD-495A-A390-31245ABF59CF}"/>
              </a:ext>
            </a:extLst>
          </p:cNvPr>
          <p:cNvSpPr/>
          <p:nvPr/>
        </p:nvSpPr>
        <p:spPr>
          <a:xfrm>
            <a:off x="7225244" y="1784352"/>
            <a:ext cx="1082171" cy="1047081"/>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nvGrpSpPr>
          <p:cNvPr id="39" name="Group 38">
            <a:extLst>
              <a:ext uri="{FF2B5EF4-FFF2-40B4-BE49-F238E27FC236}">
                <a16:creationId xmlns:a16="http://schemas.microsoft.com/office/drawing/2014/main" id="{E4ABA15C-6399-4E12-BF05-2BD2BA8FEC81}"/>
              </a:ext>
            </a:extLst>
          </p:cNvPr>
          <p:cNvGrpSpPr/>
          <p:nvPr/>
        </p:nvGrpSpPr>
        <p:grpSpPr>
          <a:xfrm>
            <a:off x="6875980" y="2937754"/>
            <a:ext cx="1824934" cy="419164"/>
            <a:chOff x="6440211" y="888093"/>
            <a:chExt cx="1824934" cy="419164"/>
          </a:xfrm>
        </p:grpSpPr>
        <p:sp>
          <p:nvSpPr>
            <p:cNvPr id="43" name="Rectangle 42">
              <a:extLst>
                <a:ext uri="{FF2B5EF4-FFF2-40B4-BE49-F238E27FC236}">
                  <a16:creationId xmlns:a16="http://schemas.microsoft.com/office/drawing/2014/main" id="{CC3073D4-903C-4BAD-BBC3-C96D4F39909B}"/>
                </a:ext>
              </a:extLst>
            </p:cNvPr>
            <p:cNvSpPr/>
            <p:nvPr/>
          </p:nvSpPr>
          <p:spPr>
            <a:xfrm>
              <a:off x="6440211" y="888093"/>
              <a:ext cx="1824934" cy="4191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7AD928D6-AD8A-4BE4-97B8-79D0C2E74C9C}"/>
                </a:ext>
              </a:extLst>
            </p:cNvPr>
            <p:cNvSpPr txBox="1"/>
            <p:nvPr/>
          </p:nvSpPr>
          <p:spPr>
            <a:xfrm>
              <a:off x="6440211" y="888093"/>
              <a:ext cx="1824934" cy="4191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2000" kern="1200" dirty="0"/>
                <a:t>Ensure production like environments</a:t>
              </a:r>
            </a:p>
          </p:txBody>
        </p:sp>
      </p:grpSp>
      <p:grpSp>
        <p:nvGrpSpPr>
          <p:cNvPr id="40" name="Group 39">
            <a:extLst>
              <a:ext uri="{FF2B5EF4-FFF2-40B4-BE49-F238E27FC236}">
                <a16:creationId xmlns:a16="http://schemas.microsoft.com/office/drawing/2014/main" id="{8B2926C9-AF27-4307-86F7-30F3E7A4B764}"/>
              </a:ext>
            </a:extLst>
          </p:cNvPr>
          <p:cNvGrpSpPr/>
          <p:nvPr/>
        </p:nvGrpSpPr>
        <p:grpSpPr>
          <a:xfrm>
            <a:off x="6875980" y="4290291"/>
            <a:ext cx="1824934" cy="1258923"/>
            <a:chOff x="6440211" y="1356710"/>
            <a:chExt cx="1824934" cy="1258923"/>
          </a:xfrm>
        </p:grpSpPr>
        <p:sp>
          <p:nvSpPr>
            <p:cNvPr id="41" name="Rectangle 40">
              <a:extLst>
                <a:ext uri="{FF2B5EF4-FFF2-40B4-BE49-F238E27FC236}">
                  <a16:creationId xmlns:a16="http://schemas.microsoft.com/office/drawing/2014/main" id="{A9C9C605-E45A-4458-B020-BF8DFE604B2F}"/>
                </a:ext>
              </a:extLst>
            </p:cNvPr>
            <p:cNvSpPr/>
            <p:nvPr/>
          </p:nvSpPr>
          <p:spPr>
            <a:xfrm>
              <a:off x="6440211" y="1356710"/>
              <a:ext cx="1824934" cy="12589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DA8BC5E3-57D5-4D3F-828A-FC93C67C15F7}"/>
                </a:ext>
              </a:extLst>
            </p:cNvPr>
            <p:cNvSpPr txBox="1"/>
            <p:nvPr/>
          </p:nvSpPr>
          <p:spPr>
            <a:xfrm>
              <a:off x="6440211" y="1356710"/>
              <a:ext cx="1824934" cy="12589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Dealing with problem changes</a:t>
              </a:r>
            </a:p>
            <a:p>
              <a:pPr marL="0" lvl="0" indent="0" algn="ctr" defTabSz="488950">
                <a:lnSpc>
                  <a:spcPct val="100000"/>
                </a:lnSpc>
                <a:spcBef>
                  <a:spcPct val="0"/>
                </a:spcBef>
                <a:spcAft>
                  <a:spcPct val="35000"/>
                </a:spcAft>
                <a:buNone/>
              </a:pPr>
              <a:endParaRPr lang="en-US" sz="1200" kern="1200" dirty="0"/>
            </a:p>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Rapid refresh of databases</a:t>
              </a:r>
            </a:p>
          </p:txBody>
        </p:sp>
      </p:grpSp>
    </p:spTree>
    <p:extLst>
      <p:ext uri="{BB962C8B-B14F-4D97-AF65-F5344CB8AC3E}">
        <p14:creationId xmlns:p14="http://schemas.microsoft.com/office/powerpoint/2010/main" val="41747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ppt_x"/>
                                          </p:val>
                                        </p:tav>
                                        <p:tav tm="100000">
                                          <p:val>
                                            <p:strVal val="#ppt_x"/>
                                          </p:val>
                                        </p:tav>
                                      </p:tavLst>
                                    </p:anim>
                                    <p:anim calcmode="lin" valueType="num">
                                      <p:cBhvr additive="base">
                                        <p:cTn id="2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randombar(horizontal)">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randombar(horizontal)">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fill="hold"/>
                                        <p:tgtEl>
                                          <p:spTgt spid="38"/>
                                        </p:tgtEl>
                                        <p:attrNameLst>
                                          <p:attrName>ppt_x</p:attrName>
                                        </p:attrNameLst>
                                      </p:cBhvr>
                                      <p:tavLst>
                                        <p:tav tm="0">
                                          <p:val>
                                            <p:strVal val="#ppt_x"/>
                                          </p:val>
                                        </p:tav>
                                        <p:tav tm="100000">
                                          <p:val>
                                            <p:strVal val="#ppt_x"/>
                                          </p:val>
                                        </p:tav>
                                      </p:tavLst>
                                    </p:anim>
                                    <p:anim calcmode="lin" valueType="num">
                                      <p:cBhvr additive="base">
                                        <p:cTn id="53" dur="500" fill="hold"/>
                                        <p:tgtEl>
                                          <p:spTgt spid="38"/>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500" fill="hold"/>
                                        <p:tgtEl>
                                          <p:spTgt spid="39"/>
                                        </p:tgtEl>
                                        <p:attrNameLst>
                                          <p:attrName>ppt_x</p:attrName>
                                        </p:attrNameLst>
                                      </p:cBhvr>
                                      <p:tavLst>
                                        <p:tav tm="0">
                                          <p:val>
                                            <p:strVal val="#ppt_x"/>
                                          </p:val>
                                        </p:tav>
                                        <p:tav tm="100000">
                                          <p:val>
                                            <p:strVal val="#ppt_x"/>
                                          </p:val>
                                        </p:tav>
                                      </p:tavLst>
                                    </p:anim>
                                    <p:anim calcmode="lin" valueType="num">
                                      <p:cBhvr additive="base">
                                        <p:cTn id="5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randombar(horizontal)">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sp>
        <p:nvSpPr>
          <p:cNvPr id="25" name="Content Placeholder 2">
            <a:extLst>
              <a:ext uri="{FF2B5EF4-FFF2-40B4-BE49-F238E27FC236}">
                <a16:creationId xmlns:a16="http://schemas.microsoft.com/office/drawing/2014/main" id="{750C8765-27FD-4519-A8C7-4D11B7400A32}"/>
              </a:ext>
            </a:extLst>
          </p:cNvPr>
          <p:cNvSpPr txBox="1">
            <a:spLocks/>
          </p:cNvSpPr>
          <p:nvPr/>
        </p:nvSpPr>
        <p:spPr>
          <a:xfrm>
            <a:off x="2933895" y="1798320"/>
            <a:ext cx="5957091" cy="41757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50000"/>
              </a:lnSpc>
            </a:pPr>
            <a:r>
              <a:rPr lang="en-US" sz="2000" b="1" dirty="0">
                <a:latin typeface="+mj-lt"/>
              </a:rPr>
              <a:t>Database changes must be in source control</a:t>
            </a:r>
          </a:p>
          <a:p>
            <a:pPr>
              <a:lnSpc>
                <a:spcPct val="150000"/>
              </a:lnSpc>
            </a:pPr>
            <a:r>
              <a:rPr lang="en-US" sz="2000" b="1" dirty="0">
                <a:latin typeface="+mj-lt"/>
              </a:rPr>
              <a:t>Groups and sequences of changes must be tracked and reproducible</a:t>
            </a:r>
          </a:p>
          <a:p>
            <a:pPr>
              <a:lnSpc>
                <a:spcPct val="150000"/>
              </a:lnSpc>
            </a:pPr>
            <a:r>
              <a:rPr lang="en-US" sz="2000" b="1" dirty="0">
                <a:latin typeface="+mj-lt"/>
              </a:rPr>
              <a:t>Integration database for merge verification</a:t>
            </a:r>
          </a:p>
          <a:p>
            <a:pPr>
              <a:lnSpc>
                <a:spcPct val="150000"/>
              </a:lnSpc>
            </a:pPr>
            <a:r>
              <a:rPr lang="en-US" sz="2000" b="1" dirty="0">
                <a:latin typeface="+mj-lt"/>
              </a:rPr>
              <a:t>Focus on frequent small changes</a:t>
            </a:r>
          </a:p>
          <a:p>
            <a:pPr>
              <a:lnSpc>
                <a:spcPct val="150000"/>
              </a:lnSpc>
            </a:pPr>
            <a:r>
              <a:rPr lang="en-US" sz="2000" b="1" dirty="0">
                <a:latin typeface="+mj-lt"/>
              </a:rPr>
              <a:t>Schemas must contain version / change information</a:t>
            </a:r>
          </a:p>
        </p:txBody>
      </p:sp>
      <p:sp>
        <p:nvSpPr>
          <p:cNvPr id="26" name="Rectangle 25" descr="Database">
            <a:extLst>
              <a:ext uri="{FF2B5EF4-FFF2-40B4-BE49-F238E27FC236}">
                <a16:creationId xmlns:a16="http://schemas.microsoft.com/office/drawing/2014/main" id="{AAC55118-6AEB-4324-99AE-E7304EE69DF2}"/>
              </a:ext>
            </a:extLst>
          </p:cNvPr>
          <p:cNvSpPr/>
          <p:nvPr/>
        </p:nvSpPr>
        <p:spPr>
          <a:xfrm>
            <a:off x="613180" y="2033431"/>
            <a:ext cx="1104602" cy="122922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TextBox 26">
            <a:extLst>
              <a:ext uri="{FF2B5EF4-FFF2-40B4-BE49-F238E27FC236}">
                <a16:creationId xmlns:a16="http://schemas.microsoft.com/office/drawing/2014/main" id="{6A8A30D2-029B-40A5-A88A-420E267EB3F5}"/>
              </a:ext>
            </a:extLst>
          </p:cNvPr>
          <p:cNvSpPr txBox="1"/>
          <p:nvPr/>
        </p:nvSpPr>
        <p:spPr>
          <a:xfrm>
            <a:off x="253014" y="3487554"/>
            <a:ext cx="1824934" cy="3763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2000" kern="1200" dirty="0">
                <a:solidFill>
                  <a:srgbClr val="0070C0"/>
                </a:solidFill>
              </a:rPr>
              <a:t>Version Everything</a:t>
            </a:r>
          </a:p>
        </p:txBody>
      </p:sp>
      <p:sp>
        <p:nvSpPr>
          <p:cNvPr id="28" name="TextBox 27">
            <a:extLst>
              <a:ext uri="{FF2B5EF4-FFF2-40B4-BE49-F238E27FC236}">
                <a16:creationId xmlns:a16="http://schemas.microsoft.com/office/drawing/2014/main" id="{7FD2ED83-DAF3-4BE8-9295-F2E54243811A}"/>
              </a:ext>
            </a:extLst>
          </p:cNvPr>
          <p:cNvSpPr txBox="1"/>
          <p:nvPr/>
        </p:nvSpPr>
        <p:spPr>
          <a:xfrm>
            <a:off x="127228" y="4334200"/>
            <a:ext cx="2575560" cy="205541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90000"/>
              </a:lnSpc>
              <a:spcBef>
                <a:spcPct val="0"/>
              </a:spcBef>
              <a:spcAft>
                <a:spcPct val="35000"/>
              </a:spcAft>
              <a:buFont typeface="Wingdings" panose="05000000000000000000" pitchFamily="2" charset="2"/>
              <a:buChar char="§"/>
            </a:pPr>
            <a:r>
              <a:rPr lang="en-US" b="1" kern="1200" dirty="0"/>
              <a:t>Track individual changes</a:t>
            </a:r>
          </a:p>
          <a:p>
            <a:pPr marL="0" lvl="0" indent="0" defTabSz="488950">
              <a:lnSpc>
                <a:spcPct val="90000"/>
              </a:lnSpc>
              <a:spcBef>
                <a:spcPct val="0"/>
              </a:spcBef>
              <a:spcAft>
                <a:spcPct val="35000"/>
              </a:spcAft>
              <a:buNone/>
            </a:pPr>
            <a:endParaRPr lang="en-US" b="1" kern="1200" dirty="0"/>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Merge database changes from multiple developers into trackable groups / sequences.</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Database schemas</a:t>
            </a:r>
          </a:p>
        </p:txBody>
      </p:sp>
    </p:spTree>
    <p:extLst>
      <p:ext uri="{BB962C8B-B14F-4D97-AF65-F5344CB8AC3E}">
        <p14:creationId xmlns:p14="http://schemas.microsoft.com/office/powerpoint/2010/main" val="81309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anim calcmode="lin" valueType="num">
                                      <p:cBhvr additive="base">
                                        <p:cTn id="13"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anim calcmode="lin" valueType="num">
                                      <p:cBhvr additive="base">
                                        <p:cTn id="19"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xEl>
                                              <p:pRg st="3" end="3"/>
                                            </p:txEl>
                                          </p:spTgt>
                                        </p:tgtEl>
                                        <p:attrNameLst>
                                          <p:attrName>style.visibility</p:attrName>
                                        </p:attrNameLst>
                                      </p:cBhvr>
                                      <p:to>
                                        <p:strVal val="visible"/>
                                      </p:to>
                                    </p:set>
                                    <p:anim calcmode="lin" valueType="num">
                                      <p:cBhvr additive="base">
                                        <p:cTn id="25"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xEl>
                                              <p:pRg st="4" end="4"/>
                                            </p:txEl>
                                          </p:spTgt>
                                        </p:tgtEl>
                                        <p:attrNameLst>
                                          <p:attrName>style.visibility</p:attrName>
                                        </p:attrNameLst>
                                      </p:cBhvr>
                                      <p:to>
                                        <p:strVal val="visible"/>
                                      </p:to>
                                    </p:set>
                                    <p:anim calcmode="lin" valueType="num">
                                      <p:cBhvr additive="base">
                                        <p:cTn id="31"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sp>
        <p:nvSpPr>
          <p:cNvPr id="21" name="Content Placeholder 2">
            <a:extLst>
              <a:ext uri="{FF2B5EF4-FFF2-40B4-BE49-F238E27FC236}">
                <a16:creationId xmlns:a16="http://schemas.microsoft.com/office/drawing/2014/main" id="{993BA3E2-9520-49DB-BECF-2E8919456404}"/>
              </a:ext>
            </a:extLst>
          </p:cNvPr>
          <p:cNvSpPr txBox="1">
            <a:spLocks/>
          </p:cNvSpPr>
          <p:nvPr/>
        </p:nvSpPr>
        <p:spPr>
          <a:xfrm>
            <a:off x="2868501" y="2045445"/>
            <a:ext cx="5957091" cy="27587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50000"/>
              </a:lnSpc>
            </a:pPr>
            <a:r>
              <a:rPr lang="en-US" b="1" dirty="0">
                <a:latin typeface="+mj-lt"/>
              </a:rPr>
              <a:t>Validate and give feedback at the CI stage</a:t>
            </a:r>
          </a:p>
          <a:p>
            <a:pPr>
              <a:lnSpc>
                <a:spcPct val="150000"/>
              </a:lnSpc>
            </a:pPr>
            <a:r>
              <a:rPr lang="en-US" b="1" dirty="0">
                <a:latin typeface="+mj-lt"/>
              </a:rPr>
              <a:t>“Break the build” over database changes</a:t>
            </a:r>
          </a:p>
          <a:p>
            <a:pPr>
              <a:lnSpc>
                <a:spcPct val="150000"/>
              </a:lnSpc>
            </a:pPr>
            <a:r>
              <a:rPr lang="en-US" b="1" dirty="0">
                <a:latin typeface="+mj-lt"/>
              </a:rPr>
              <a:t>Automate deployment of changes to the pipeline through one – and only one path</a:t>
            </a:r>
          </a:p>
          <a:p>
            <a:pPr>
              <a:lnSpc>
                <a:spcPct val="150000"/>
              </a:lnSpc>
            </a:pPr>
            <a:r>
              <a:rPr lang="en-US" b="1" dirty="0">
                <a:latin typeface="+mj-lt"/>
              </a:rPr>
              <a:t>Use automation to rehearse deployments</a:t>
            </a:r>
          </a:p>
          <a:p>
            <a:pPr>
              <a:lnSpc>
                <a:spcPct val="150000"/>
              </a:lnSpc>
            </a:pPr>
            <a:r>
              <a:rPr lang="en-US" b="1" dirty="0">
                <a:latin typeface="+mj-lt"/>
              </a:rPr>
              <a:t>Use automation to refresh environments</a:t>
            </a:r>
          </a:p>
        </p:txBody>
      </p:sp>
      <p:sp>
        <p:nvSpPr>
          <p:cNvPr id="22" name="Rectangle 21" descr="Gears">
            <a:extLst>
              <a:ext uri="{FF2B5EF4-FFF2-40B4-BE49-F238E27FC236}">
                <a16:creationId xmlns:a16="http://schemas.microsoft.com/office/drawing/2014/main" id="{D994F4CB-13D5-4D47-BE4E-D86093ED0D10}"/>
              </a:ext>
            </a:extLst>
          </p:cNvPr>
          <p:cNvSpPr/>
          <p:nvPr/>
        </p:nvSpPr>
        <p:spPr>
          <a:xfrm>
            <a:off x="602277" y="1999039"/>
            <a:ext cx="1035453" cy="10165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375E2CAF-3611-47EB-957D-4C33F827605E}"/>
              </a:ext>
            </a:extLst>
          </p:cNvPr>
          <p:cNvSpPr txBox="1"/>
          <p:nvPr/>
        </p:nvSpPr>
        <p:spPr>
          <a:xfrm>
            <a:off x="253014" y="3261397"/>
            <a:ext cx="1824934" cy="3763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2000" kern="1200" dirty="0">
                <a:solidFill>
                  <a:srgbClr val="0070C0"/>
                </a:solidFill>
              </a:rPr>
              <a:t>Automate Everything</a:t>
            </a:r>
          </a:p>
        </p:txBody>
      </p:sp>
      <p:sp>
        <p:nvSpPr>
          <p:cNvPr id="24" name="TextBox 23">
            <a:extLst>
              <a:ext uri="{FF2B5EF4-FFF2-40B4-BE49-F238E27FC236}">
                <a16:creationId xmlns:a16="http://schemas.microsoft.com/office/drawing/2014/main" id="{0C21BD64-79D5-4773-9BE5-41F1F6EA12D8}"/>
              </a:ext>
            </a:extLst>
          </p:cNvPr>
          <p:cNvSpPr txBox="1"/>
          <p:nvPr/>
        </p:nvSpPr>
        <p:spPr>
          <a:xfrm>
            <a:off x="253014" y="4248525"/>
            <a:ext cx="2109186" cy="14512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90000"/>
              </a:lnSpc>
              <a:spcBef>
                <a:spcPct val="0"/>
              </a:spcBef>
              <a:spcAft>
                <a:spcPct val="35000"/>
              </a:spcAft>
              <a:buFont typeface="Wingdings" panose="05000000000000000000" pitchFamily="2" charset="2"/>
              <a:buChar char="§"/>
            </a:pPr>
            <a:r>
              <a:rPr lang="en-US" b="1" kern="1200" dirty="0"/>
              <a:t>Make database changes part of CI before they can be part of CD</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Deploy things the same way – every time</a:t>
            </a:r>
          </a:p>
        </p:txBody>
      </p:sp>
    </p:spTree>
    <p:extLst>
      <p:ext uri="{BB962C8B-B14F-4D97-AF65-F5344CB8AC3E}">
        <p14:creationId xmlns:p14="http://schemas.microsoft.com/office/powerpoint/2010/main" val="6234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anim calcmode="lin" valueType="num">
                                      <p:cBhvr additive="base">
                                        <p:cTn id="13"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 calcmode="lin" valueType="num">
                                      <p:cBhvr additive="base">
                                        <p:cTn id="19"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 calcmode="lin" valueType="num">
                                      <p:cBhvr additive="base">
                                        <p:cTn id="25"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anim calcmode="lin" valueType="num">
                                      <p:cBhvr additive="base">
                                        <p:cTn id="31"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sp>
        <p:nvSpPr>
          <p:cNvPr id="17" name="Content Placeholder 2">
            <a:extLst>
              <a:ext uri="{FF2B5EF4-FFF2-40B4-BE49-F238E27FC236}">
                <a16:creationId xmlns:a16="http://schemas.microsoft.com/office/drawing/2014/main" id="{0B823B99-AA3A-480E-93AF-B69A2B2B5EB6}"/>
              </a:ext>
            </a:extLst>
          </p:cNvPr>
          <p:cNvSpPr txBox="1">
            <a:spLocks/>
          </p:cNvSpPr>
          <p:nvPr/>
        </p:nvSpPr>
        <p:spPr>
          <a:xfrm>
            <a:off x="2736884" y="1557686"/>
            <a:ext cx="6400800" cy="28548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00000"/>
              </a:lnSpc>
            </a:pPr>
            <a:r>
              <a:rPr lang="en-US" sz="2000" b="1" dirty="0">
                <a:latin typeface="+mj-lt"/>
              </a:rPr>
              <a:t>Maintain an authoritative database baseline against which changes are tested</a:t>
            </a:r>
          </a:p>
          <a:p>
            <a:pPr>
              <a:lnSpc>
                <a:spcPct val="100000"/>
              </a:lnSpc>
            </a:pPr>
            <a:r>
              <a:rPr lang="en-US" sz="2000" b="1" dirty="0">
                <a:latin typeface="+mj-lt"/>
              </a:rPr>
              <a:t>Verify changes are valid / good</a:t>
            </a:r>
          </a:p>
          <a:p>
            <a:pPr>
              <a:lnSpc>
                <a:spcPct val="100000"/>
              </a:lnSpc>
            </a:pPr>
            <a:r>
              <a:rPr lang="en-US" sz="2000" b="1" dirty="0">
                <a:latin typeface="+mj-lt"/>
              </a:rPr>
              <a:t>Verify changes do not contain something inappropriate</a:t>
            </a:r>
          </a:p>
          <a:p>
            <a:pPr>
              <a:lnSpc>
                <a:spcPct val="100000"/>
              </a:lnSpc>
            </a:pPr>
            <a:r>
              <a:rPr lang="en-US" sz="2000" b="1" dirty="0">
                <a:latin typeface="+mj-lt"/>
              </a:rPr>
              <a:t>Verify changes actually, you know, work in the database in question</a:t>
            </a:r>
          </a:p>
          <a:p>
            <a:pPr>
              <a:lnSpc>
                <a:spcPct val="100000"/>
              </a:lnSpc>
            </a:pPr>
            <a:r>
              <a:rPr lang="en-US" sz="2000" b="1" dirty="0">
                <a:latin typeface="+mj-lt"/>
              </a:rPr>
              <a:t>Verify the database is in a good state after the changes, you know, ‘worked’</a:t>
            </a:r>
          </a:p>
          <a:p>
            <a:pPr>
              <a:lnSpc>
                <a:spcPct val="100000"/>
              </a:lnSpc>
            </a:pPr>
            <a:r>
              <a:rPr lang="en-US" sz="2000" b="1" dirty="0">
                <a:latin typeface="+mj-lt"/>
              </a:rPr>
              <a:t>Established ‘fix’ strategy for problematic changes that works all the way through to Production</a:t>
            </a:r>
          </a:p>
          <a:p>
            <a:pPr>
              <a:lnSpc>
                <a:spcPct val="100000"/>
              </a:lnSpc>
            </a:pPr>
            <a:r>
              <a:rPr lang="en-US" sz="2000" b="1" dirty="0">
                <a:latin typeface="+mj-lt"/>
              </a:rPr>
              <a:t>Remember to include the database changes in your app testing</a:t>
            </a:r>
          </a:p>
        </p:txBody>
      </p:sp>
      <p:sp>
        <p:nvSpPr>
          <p:cNvPr id="18" name="Rectangle 17" descr="Computer">
            <a:extLst>
              <a:ext uri="{FF2B5EF4-FFF2-40B4-BE49-F238E27FC236}">
                <a16:creationId xmlns:a16="http://schemas.microsoft.com/office/drawing/2014/main" id="{7F7B1A0E-C13F-4A7B-86B0-B061717035AC}"/>
              </a:ext>
            </a:extLst>
          </p:cNvPr>
          <p:cNvSpPr/>
          <p:nvPr/>
        </p:nvSpPr>
        <p:spPr>
          <a:xfrm>
            <a:off x="577864" y="2083411"/>
            <a:ext cx="869936" cy="90170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0BCD206F-218F-4A92-9887-07F79FF33179}"/>
              </a:ext>
            </a:extLst>
          </p:cNvPr>
          <p:cNvSpPr txBox="1"/>
          <p:nvPr/>
        </p:nvSpPr>
        <p:spPr>
          <a:xfrm>
            <a:off x="106680" y="3240804"/>
            <a:ext cx="1824934" cy="3763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2000" kern="1200" dirty="0">
                <a:solidFill>
                  <a:srgbClr val="0070C0"/>
                </a:solidFill>
              </a:rPr>
              <a:t>Test Everything</a:t>
            </a:r>
          </a:p>
        </p:txBody>
      </p:sp>
      <p:sp>
        <p:nvSpPr>
          <p:cNvPr id="20" name="TextBox 19">
            <a:extLst>
              <a:ext uri="{FF2B5EF4-FFF2-40B4-BE49-F238E27FC236}">
                <a16:creationId xmlns:a16="http://schemas.microsoft.com/office/drawing/2014/main" id="{2FE3B884-B994-46F0-B301-D123A426ACE6}"/>
              </a:ext>
            </a:extLst>
          </p:cNvPr>
          <p:cNvSpPr txBox="1"/>
          <p:nvPr/>
        </p:nvSpPr>
        <p:spPr>
          <a:xfrm>
            <a:off x="100364" y="4112255"/>
            <a:ext cx="2636520" cy="11382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90000"/>
              </a:lnSpc>
              <a:spcBef>
                <a:spcPct val="0"/>
              </a:spcBef>
              <a:spcAft>
                <a:spcPct val="35000"/>
              </a:spcAft>
              <a:buFont typeface="Wingdings" panose="05000000000000000000" pitchFamily="2" charset="2"/>
              <a:buChar char="§"/>
            </a:pPr>
            <a:r>
              <a:rPr lang="en-US" b="1" kern="1200" dirty="0"/>
              <a:t>Static code analysis and verification of database changes (i.e. SQL)</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Smoke tests for database change deployment</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Smoke tests for databases after changes applied</a:t>
            </a:r>
          </a:p>
        </p:txBody>
      </p:sp>
    </p:spTree>
    <p:extLst>
      <p:ext uri="{BB962C8B-B14F-4D97-AF65-F5344CB8AC3E}">
        <p14:creationId xmlns:p14="http://schemas.microsoft.com/office/powerpoint/2010/main" val="2604394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grpSp>
        <p:nvGrpSpPr>
          <p:cNvPr id="8" name="Group 7">
            <a:extLst>
              <a:ext uri="{FF2B5EF4-FFF2-40B4-BE49-F238E27FC236}">
                <a16:creationId xmlns:a16="http://schemas.microsoft.com/office/drawing/2014/main" id="{AB01138A-951E-44FB-9C0A-007856B572F4}"/>
              </a:ext>
            </a:extLst>
          </p:cNvPr>
          <p:cNvGrpSpPr/>
          <p:nvPr/>
        </p:nvGrpSpPr>
        <p:grpSpPr>
          <a:xfrm>
            <a:off x="415347" y="2016289"/>
            <a:ext cx="1837134" cy="3744496"/>
            <a:chOff x="488497" y="923888"/>
            <a:chExt cx="1837134" cy="3744496"/>
          </a:xfrm>
        </p:grpSpPr>
        <p:sp>
          <p:nvSpPr>
            <p:cNvPr id="9" name="Rectangle 8" descr="Disconnected">
              <a:extLst>
                <a:ext uri="{FF2B5EF4-FFF2-40B4-BE49-F238E27FC236}">
                  <a16:creationId xmlns:a16="http://schemas.microsoft.com/office/drawing/2014/main" id="{3D82ACAC-5204-4456-86CA-99A66BCBF74D}"/>
                </a:ext>
              </a:extLst>
            </p:cNvPr>
            <p:cNvSpPr/>
            <p:nvPr/>
          </p:nvSpPr>
          <p:spPr>
            <a:xfrm>
              <a:off x="987121" y="923888"/>
              <a:ext cx="975789" cy="10936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fr-FR" dirty="0"/>
            </a:p>
          </p:txBody>
        </p:sp>
        <p:grpSp>
          <p:nvGrpSpPr>
            <p:cNvPr id="10" name="Group 9">
              <a:extLst>
                <a:ext uri="{FF2B5EF4-FFF2-40B4-BE49-F238E27FC236}">
                  <a16:creationId xmlns:a16="http://schemas.microsoft.com/office/drawing/2014/main" id="{6C720EDD-048A-4FDF-8BA6-CB2FA1B2011D}"/>
                </a:ext>
              </a:extLst>
            </p:cNvPr>
            <p:cNvGrpSpPr/>
            <p:nvPr/>
          </p:nvGrpSpPr>
          <p:grpSpPr>
            <a:xfrm>
              <a:off x="500697" y="2208195"/>
              <a:ext cx="1824934" cy="660945"/>
              <a:chOff x="6440211" y="683275"/>
              <a:chExt cx="1824934" cy="660945"/>
            </a:xfrm>
          </p:grpSpPr>
          <p:sp>
            <p:nvSpPr>
              <p:cNvPr id="14" name="Rectangle 13">
                <a:extLst>
                  <a:ext uri="{FF2B5EF4-FFF2-40B4-BE49-F238E27FC236}">
                    <a16:creationId xmlns:a16="http://schemas.microsoft.com/office/drawing/2014/main" id="{4C72EDCF-A0D6-424B-9E53-FCD896DF4E9A}"/>
                  </a:ext>
                </a:extLst>
              </p:cNvPr>
              <p:cNvSpPr/>
              <p:nvPr/>
            </p:nvSpPr>
            <p:spPr>
              <a:xfrm>
                <a:off x="6440211" y="967828"/>
                <a:ext cx="1824934" cy="3763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E517E9AA-710C-49F2-A8F3-41E98F07348E}"/>
                  </a:ext>
                </a:extLst>
              </p:cNvPr>
              <p:cNvSpPr txBox="1"/>
              <p:nvPr/>
            </p:nvSpPr>
            <p:spPr>
              <a:xfrm>
                <a:off x="6440211" y="683275"/>
                <a:ext cx="1824934" cy="3763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2000" kern="1200" dirty="0">
                    <a:solidFill>
                      <a:srgbClr val="0070C0"/>
                    </a:solidFill>
                  </a:rPr>
                  <a:t>Ensure production like environments</a:t>
                </a:r>
              </a:p>
            </p:txBody>
          </p:sp>
        </p:grpSp>
        <p:grpSp>
          <p:nvGrpSpPr>
            <p:cNvPr id="11" name="Group 10">
              <a:extLst>
                <a:ext uri="{FF2B5EF4-FFF2-40B4-BE49-F238E27FC236}">
                  <a16:creationId xmlns:a16="http://schemas.microsoft.com/office/drawing/2014/main" id="{703C9DA8-51C3-4F32-83D9-E77053238DB4}"/>
                </a:ext>
              </a:extLst>
            </p:cNvPr>
            <p:cNvGrpSpPr/>
            <p:nvPr/>
          </p:nvGrpSpPr>
          <p:grpSpPr>
            <a:xfrm>
              <a:off x="488497" y="2915103"/>
              <a:ext cx="1837134" cy="1753281"/>
              <a:chOff x="6428011" y="1390183"/>
              <a:chExt cx="1837134" cy="1753281"/>
            </a:xfrm>
          </p:grpSpPr>
          <p:sp>
            <p:nvSpPr>
              <p:cNvPr id="12" name="Rectangle 11">
                <a:extLst>
                  <a:ext uri="{FF2B5EF4-FFF2-40B4-BE49-F238E27FC236}">
                    <a16:creationId xmlns:a16="http://schemas.microsoft.com/office/drawing/2014/main" id="{29835E0B-ADF7-4BFD-B022-61E4A6F41F0D}"/>
                  </a:ext>
                </a:extLst>
              </p:cNvPr>
              <p:cNvSpPr/>
              <p:nvPr/>
            </p:nvSpPr>
            <p:spPr>
              <a:xfrm>
                <a:off x="6440211" y="1390183"/>
                <a:ext cx="1824934" cy="11382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212BF2DE-B24D-47CE-B0E8-8147FD185AA4}"/>
                  </a:ext>
                </a:extLst>
              </p:cNvPr>
              <p:cNvSpPr txBox="1"/>
              <p:nvPr/>
            </p:nvSpPr>
            <p:spPr>
              <a:xfrm>
                <a:off x="6428011" y="2005252"/>
                <a:ext cx="1824934" cy="11382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90000"/>
                  </a:lnSpc>
                  <a:spcBef>
                    <a:spcPct val="0"/>
                  </a:spcBef>
                  <a:spcAft>
                    <a:spcPct val="35000"/>
                  </a:spcAft>
                  <a:buFont typeface="Wingdings" panose="05000000000000000000" pitchFamily="2" charset="2"/>
                  <a:buChar char="§"/>
                </a:pPr>
                <a:r>
                  <a:rPr lang="en-US" b="1" kern="1200" dirty="0"/>
                  <a:t>Dealing with problem changes</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 </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Rapid refresh of databases</a:t>
                </a:r>
              </a:p>
            </p:txBody>
          </p:sp>
        </p:grpSp>
      </p:grpSp>
      <p:sp>
        <p:nvSpPr>
          <p:cNvPr id="16" name="Content Placeholder 2">
            <a:extLst>
              <a:ext uri="{FF2B5EF4-FFF2-40B4-BE49-F238E27FC236}">
                <a16:creationId xmlns:a16="http://schemas.microsoft.com/office/drawing/2014/main" id="{82B73705-941E-44A2-B0E0-AB40C9E096DC}"/>
              </a:ext>
            </a:extLst>
          </p:cNvPr>
          <p:cNvSpPr txBox="1">
            <a:spLocks/>
          </p:cNvSpPr>
          <p:nvPr/>
        </p:nvSpPr>
        <p:spPr>
          <a:xfrm>
            <a:off x="2590801" y="2019300"/>
            <a:ext cx="5867399" cy="281939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50000"/>
              </a:lnSpc>
            </a:pPr>
            <a:r>
              <a:rPr lang="en-US" sz="2000" b="1" dirty="0">
                <a:latin typeface="+mj-lt"/>
              </a:rPr>
              <a:t>Test Data Management strategy</a:t>
            </a:r>
          </a:p>
          <a:p>
            <a:pPr>
              <a:lnSpc>
                <a:spcPct val="150000"/>
              </a:lnSpc>
            </a:pPr>
            <a:r>
              <a:rPr lang="en-US" sz="2000" b="1" dirty="0">
                <a:latin typeface="+mj-lt"/>
              </a:rPr>
              <a:t>Rapid, automated environment refresh strategy for Dev and Test</a:t>
            </a:r>
          </a:p>
          <a:p>
            <a:pPr>
              <a:lnSpc>
                <a:spcPct val="150000"/>
              </a:lnSpc>
            </a:pPr>
            <a:r>
              <a:rPr lang="en-US" sz="2000" b="1" dirty="0">
                <a:latin typeface="+mj-lt"/>
              </a:rPr>
              <a:t>Each change must have a ‘fix’ strategy (think TDD)</a:t>
            </a:r>
          </a:p>
          <a:p>
            <a:pPr>
              <a:lnSpc>
                <a:spcPct val="150000"/>
              </a:lnSpc>
            </a:pPr>
            <a:r>
              <a:rPr lang="en-US" sz="2000" b="1" dirty="0">
                <a:latin typeface="+mj-lt"/>
              </a:rPr>
              <a:t>Detect if anything different happens when deploying into UAT versus QA?</a:t>
            </a:r>
          </a:p>
        </p:txBody>
      </p:sp>
    </p:spTree>
    <p:extLst>
      <p:ext uri="{BB962C8B-B14F-4D97-AF65-F5344CB8AC3E}">
        <p14:creationId xmlns:p14="http://schemas.microsoft.com/office/powerpoint/2010/main" val="13607960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rPr>
              <a:t>What would it take to actually bring ci/cd to databases?</a:t>
            </a:r>
            <a:endParaRPr lang="en-US" sz="2400" b="1" kern="1200" dirty="0">
              <a:solidFill>
                <a:schemeClr val="bg1"/>
              </a:solidFill>
              <a:latin typeface="+mj-lt"/>
              <a:ea typeface="+mj-ea"/>
              <a:cs typeface="+mj-cs"/>
            </a:endParaRPr>
          </a:p>
        </p:txBody>
      </p:sp>
      <p:sp>
        <p:nvSpPr>
          <p:cNvPr id="5" name="Title 1">
            <a:extLst>
              <a:ext uri="{FF2B5EF4-FFF2-40B4-BE49-F238E27FC236}">
                <a16:creationId xmlns:a16="http://schemas.microsoft.com/office/drawing/2014/main" id="{353F1185-1E69-4ACB-B506-56E6B115C585}"/>
              </a:ext>
            </a:extLst>
          </p:cNvPr>
          <p:cNvSpPr txBox="1">
            <a:spLocks/>
          </p:cNvSpPr>
          <p:nvPr/>
        </p:nvSpPr>
        <p:spPr>
          <a:xfrm>
            <a:off x="198120" y="1524000"/>
            <a:ext cx="3002280" cy="4798003"/>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r>
              <a:rPr lang="en-US" b="1" dirty="0">
                <a:solidFill>
                  <a:schemeClr val="accent1"/>
                </a:solidFill>
                <a:latin typeface="+mj-lt"/>
              </a:rPr>
              <a:t>“Hope is not a strategy</a:t>
            </a:r>
            <a:br>
              <a:rPr lang="en-US" b="1" dirty="0">
                <a:solidFill>
                  <a:schemeClr val="accent1"/>
                </a:solidFill>
                <a:latin typeface="+mj-lt"/>
              </a:rPr>
            </a:br>
            <a:br>
              <a:rPr lang="en-US" b="1" dirty="0">
                <a:solidFill>
                  <a:schemeClr val="accent1"/>
                </a:solidFill>
                <a:latin typeface="+mj-lt"/>
              </a:rPr>
            </a:br>
            <a:r>
              <a:rPr lang="en-US" b="1" dirty="0">
                <a:solidFill>
                  <a:schemeClr val="accent1"/>
                </a:solidFill>
                <a:latin typeface="+mj-lt"/>
              </a:rPr>
              <a:t>luck is not a factor</a:t>
            </a:r>
            <a:br>
              <a:rPr lang="en-US" b="1" dirty="0">
                <a:solidFill>
                  <a:schemeClr val="accent1"/>
                </a:solidFill>
                <a:latin typeface="+mj-lt"/>
              </a:rPr>
            </a:br>
            <a:br>
              <a:rPr lang="en-US" b="1" dirty="0">
                <a:solidFill>
                  <a:schemeClr val="accent1"/>
                </a:solidFill>
                <a:latin typeface="+mj-lt"/>
              </a:rPr>
            </a:br>
            <a:r>
              <a:rPr lang="en-US" b="1" dirty="0">
                <a:solidFill>
                  <a:schemeClr val="accent1"/>
                </a:solidFill>
                <a:latin typeface="+mj-lt"/>
              </a:rPr>
              <a:t>fear is not an option”</a:t>
            </a:r>
          </a:p>
        </p:txBody>
      </p:sp>
      <p:sp>
        <p:nvSpPr>
          <p:cNvPr id="6" name="TextBox 5">
            <a:extLst>
              <a:ext uri="{FF2B5EF4-FFF2-40B4-BE49-F238E27FC236}">
                <a16:creationId xmlns:a16="http://schemas.microsoft.com/office/drawing/2014/main" id="{F624E4A4-8C63-40D7-8722-F8BA4CD901D6}"/>
              </a:ext>
            </a:extLst>
          </p:cNvPr>
          <p:cNvSpPr txBox="1"/>
          <p:nvPr/>
        </p:nvSpPr>
        <p:spPr>
          <a:xfrm>
            <a:off x="1571428" y="5949585"/>
            <a:ext cx="1628972" cy="307777"/>
          </a:xfrm>
          <a:prstGeom prst="rect">
            <a:avLst/>
          </a:prstGeom>
          <a:noFill/>
        </p:spPr>
        <p:txBody>
          <a:bodyPr wrap="none" rtlCol="0">
            <a:spAutoFit/>
          </a:bodyPr>
          <a:lstStyle/>
          <a:p>
            <a:r>
              <a:rPr lang="en-US" b="1" dirty="0">
                <a:solidFill>
                  <a:schemeClr val="accent1"/>
                </a:solidFill>
                <a:latin typeface="+mj-lt"/>
                <a:ea typeface="+mj-ea"/>
                <a:cs typeface="+mj-cs"/>
              </a:rPr>
              <a:t>-James Cameron</a:t>
            </a:r>
          </a:p>
        </p:txBody>
      </p:sp>
      <p:sp>
        <p:nvSpPr>
          <p:cNvPr id="2" name="Rectangle: Rounded Corners 1">
            <a:extLst>
              <a:ext uri="{FF2B5EF4-FFF2-40B4-BE49-F238E27FC236}">
                <a16:creationId xmlns:a16="http://schemas.microsoft.com/office/drawing/2014/main" id="{C4CFB5FE-E47F-45F8-9B37-7AC5AB145265}"/>
              </a:ext>
            </a:extLst>
          </p:cNvPr>
          <p:cNvSpPr/>
          <p:nvPr/>
        </p:nvSpPr>
        <p:spPr>
          <a:xfrm>
            <a:off x="3781152" y="1524000"/>
            <a:ext cx="50444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Database changes do not have to be separate and slow</a:t>
            </a:r>
          </a:p>
        </p:txBody>
      </p:sp>
      <p:sp>
        <p:nvSpPr>
          <p:cNvPr id="9" name="Rectangle: Rounded Corners 8">
            <a:extLst>
              <a:ext uri="{FF2B5EF4-FFF2-40B4-BE49-F238E27FC236}">
                <a16:creationId xmlns:a16="http://schemas.microsoft.com/office/drawing/2014/main" id="{AD20C842-168F-428E-B0C2-D20EFE79985E}"/>
              </a:ext>
            </a:extLst>
          </p:cNvPr>
          <p:cNvSpPr/>
          <p:nvPr/>
        </p:nvSpPr>
        <p:spPr>
          <a:xfrm>
            <a:off x="3781152" y="2912900"/>
            <a:ext cx="50444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800" b="1" dirty="0"/>
              <a:t>There are approaches and tools out there that work</a:t>
            </a:r>
          </a:p>
        </p:txBody>
      </p:sp>
      <p:sp>
        <p:nvSpPr>
          <p:cNvPr id="10" name="Rectangle: Rounded Corners 9">
            <a:extLst>
              <a:ext uri="{FF2B5EF4-FFF2-40B4-BE49-F238E27FC236}">
                <a16:creationId xmlns:a16="http://schemas.microsoft.com/office/drawing/2014/main" id="{11DB03E2-9514-47D4-B5B7-6B8C3112C098}"/>
              </a:ext>
            </a:extLst>
          </p:cNvPr>
          <p:cNvSpPr/>
          <p:nvPr/>
        </p:nvSpPr>
        <p:spPr>
          <a:xfrm>
            <a:off x="3781152" y="4302474"/>
            <a:ext cx="50444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800" b="1" dirty="0"/>
              <a:t>It is completely doable</a:t>
            </a:r>
          </a:p>
        </p:txBody>
      </p:sp>
      <p:sp>
        <p:nvSpPr>
          <p:cNvPr id="11" name="Rectangle: Rounded Corners 10">
            <a:extLst>
              <a:ext uri="{FF2B5EF4-FFF2-40B4-BE49-F238E27FC236}">
                <a16:creationId xmlns:a16="http://schemas.microsoft.com/office/drawing/2014/main" id="{F56331A0-B36C-40D9-8ABC-333E379B1DE0}"/>
              </a:ext>
            </a:extLst>
          </p:cNvPr>
          <p:cNvSpPr/>
          <p:nvPr/>
        </p:nvSpPr>
        <p:spPr>
          <a:xfrm>
            <a:off x="3781152" y="5577167"/>
            <a:ext cx="50444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800" b="1" dirty="0"/>
              <a:t>There is no magic bullet</a:t>
            </a:r>
          </a:p>
        </p:txBody>
      </p:sp>
    </p:spTree>
    <p:extLst>
      <p:ext uri="{BB962C8B-B14F-4D97-AF65-F5344CB8AC3E}">
        <p14:creationId xmlns:p14="http://schemas.microsoft.com/office/powerpoint/2010/main" val="281201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300" b="1" kern="1200" dirty="0">
                <a:solidFill>
                  <a:srgbClr val="FFFFFF"/>
                </a:solidFill>
                <a:latin typeface="+mj-lt"/>
                <a:ea typeface="+mj-ea"/>
                <a:cs typeface="+mj-cs"/>
              </a:rPr>
              <a:t>Feature Branch Workflow Pattern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D4B3F2A-3AC6-449B-B775-5D5B83828878}"/>
              </a:ext>
            </a:extLst>
          </p:cNvPr>
          <p:cNvPicPr>
            <a:picLocks noChangeAspect="1"/>
          </p:cNvPicPr>
          <p:nvPr/>
        </p:nvPicPr>
        <p:blipFill>
          <a:blip r:embed="rId3"/>
          <a:stretch>
            <a:fillRect/>
          </a:stretch>
        </p:blipFill>
        <p:spPr>
          <a:xfrm>
            <a:off x="840547" y="2264748"/>
            <a:ext cx="7462906" cy="4547166"/>
          </a:xfrm>
          <a:prstGeom prst="rect">
            <a:avLst/>
          </a:prstGeom>
        </p:spPr>
      </p:pic>
    </p:spTree>
    <p:extLst>
      <p:ext uri="{BB962C8B-B14F-4D97-AF65-F5344CB8AC3E}">
        <p14:creationId xmlns:p14="http://schemas.microsoft.com/office/powerpoint/2010/main" val="18287528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Docker and Kubernetes: </a:t>
            </a:r>
            <a:br>
              <a:rPr lang="en-US" b="1" dirty="0"/>
            </a:br>
            <a:r>
              <a:rPr lang="en-US" b="1" dirty="0"/>
              <a:t>The Big Picture</a:t>
            </a:r>
            <a:br>
              <a:rPr lang="en-US" b="1" dirty="0"/>
            </a:br>
            <a:endParaRPr b="1" dirty="0"/>
          </a:p>
        </p:txBody>
      </p:sp>
    </p:spTree>
    <p:extLst>
      <p:ext uri="{BB962C8B-B14F-4D97-AF65-F5344CB8AC3E}">
        <p14:creationId xmlns:p14="http://schemas.microsoft.com/office/powerpoint/2010/main" val="451866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Containers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111</a:t>
            </a:fld>
            <a:endParaRPr lang="fr-FR"/>
          </a:p>
        </p:txBody>
      </p:sp>
      <p:pic>
        <p:nvPicPr>
          <p:cNvPr id="3074" name="Picture 2">
            <a:extLst>
              <a:ext uri="{FF2B5EF4-FFF2-40B4-BE49-F238E27FC236}">
                <a16:creationId xmlns:a16="http://schemas.microsoft.com/office/drawing/2014/main" id="{053CF9A6-33D5-4399-B1F8-DCD150CDE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573" y="1661520"/>
            <a:ext cx="4694830" cy="46948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B3F5533-D3AB-48B4-9DD1-864C20DB17CA}"/>
              </a:ext>
            </a:extLst>
          </p:cNvPr>
          <p:cNvSpPr/>
          <p:nvPr/>
        </p:nvSpPr>
        <p:spPr>
          <a:xfrm>
            <a:off x="156949" y="2098447"/>
            <a:ext cx="3800902" cy="3765133"/>
          </a:xfrm>
          <a:prstGeom prst="rect">
            <a:avLst/>
          </a:prstGeom>
        </p:spPr>
        <p:txBody>
          <a:bodyPr wrap="square">
            <a:spAutoFit/>
          </a:bodyPr>
          <a:lstStyle/>
          <a:p>
            <a:pPr marL="342900" indent="-342900">
              <a:spcAft>
                <a:spcPts val="1600"/>
              </a:spcAft>
              <a:buFont typeface="Wingdings" panose="05000000000000000000" pitchFamily="2" charset="2"/>
              <a:buChar char="§"/>
            </a:pPr>
            <a:r>
              <a:rPr lang="en-US" sz="2400" b="1" dirty="0">
                <a:solidFill>
                  <a:schemeClr val="tx1"/>
                </a:solidFill>
                <a:latin typeface="+mj-lt"/>
              </a:rPr>
              <a:t>Namespace?</a:t>
            </a:r>
          </a:p>
          <a:p>
            <a:pPr>
              <a:spcAft>
                <a:spcPts val="1600"/>
              </a:spcAft>
            </a:pPr>
            <a:endParaRPr lang="en-US" sz="2400" b="1" dirty="0">
              <a:solidFill>
                <a:schemeClr val="tx1"/>
              </a:solidFill>
              <a:latin typeface="+mj-lt"/>
            </a:endParaRPr>
          </a:p>
          <a:p>
            <a:pPr marL="342900" indent="-342900">
              <a:spcAft>
                <a:spcPts val="1600"/>
              </a:spcAft>
              <a:buFont typeface="Wingdings" panose="05000000000000000000" pitchFamily="2" charset="2"/>
              <a:buChar char="§"/>
            </a:pPr>
            <a:r>
              <a:rPr lang="en-US" sz="2400" b="1" dirty="0" err="1">
                <a:solidFill>
                  <a:schemeClr val="tx1"/>
                </a:solidFill>
                <a:latin typeface="+mj-lt"/>
              </a:rPr>
              <a:t>Cgroups</a:t>
            </a:r>
            <a:r>
              <a:rPr lang="en-US" sz="2400" b="1" dirty="0">
                <a:solidFill>
                  <a:schemeClr val="tx1"/>
                </a:solidFill>
                <a:latin typeface="+mj-lt"/>
              </a:rPr>
              <a:t>?</a:t>
            </a:r>
          </a:p>
          <a:p>
            <a:pPr>
              <a:spcAft>
                <a:spcPts val="1600"/>
              </a:spcAft>
            </a:pPr>
            <a:endParaRPr lang="en-US" sz="2400" b="1" dirty="0">
              <a:solidFill>
                <a:schemeClr val="tx1"/>
              </a:solidFill>
              <a:latin typeface="+mj-lt"/>
            </a:endParaRPr>
          </a:p>
          <a:p>
            <a:pPr marL="342900" indent="-342900">
              <a:spcAft>
                <a:spcPts val="1600"/>
              </a:spcAft>
              <a:buFont typeface="Wingdings" panose="05000000000000000000" pitchFamily="2" charset="2"/>
              <a:buChar char="§"/>
            </a:pPr>
            <a:r>
              <a:rPr lang="en-US" sz="2400" b="1" dirty="0">
                <a:solidFill>
                  <a:schemeClr val="tx1"/>
                </a:solidFill>
                <a:latin typeface="+mj-lt"/>
              </a:rPr>
              <a:t>Layered filesystems (</a:t>
            </a:r>
            <a:r>
              <a:rPr lang="en-US" sz="2400" b="1" dirty="0" err="1">
                <a:solidFill>
                  <a:schemeClr val="tx1"/>
                </a:solidFill>
                <a:latin typeface="+mj-lt"/>
              </a:rPr>
              <a:t>Rootfs</a:t>
            </a:r>
            <a:r>
              <a:rPr lang="en-US" sz="2400" b="1" dirty="0">
                <a:solidFill>
                  <a:schemeClr val="tx1"/>
                </a:solidFill>
                <a:latin typeface="+mj-lt"/>
              </a:rPr>
              <a:t>)?</a:t>
            </a:r>
          </a:p>
          <a:p>
            <a:br>
              <a:rPr lang="en-US" dirty="0"/>
            </a:br>
            <a:endParaRPr lang="fr-FR" dirty="0"/>
          </a:p>
        </p:txBody>
      </p:sp>
    </p:spTree>
    <p:extLst>
      <p:ext uri="{BB962C8B-B14F-4D97-AF65-F5344CB8AC3E}">
        <p14:creationId xmlns:p14="http://schemas.microsoft.com/office/powerpoint/2010/main" val="176816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Containers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112</a:t>
            </a:fld>
            <a:endParaRPr lang="fr-FR"/>
          </a:p>
        </p:txBody>
      </p:sp>
      <p:pic>
        <p:nvPicPr>
          <p:cNvPr id="4" name="Picture 3">
            <a:extLst>
              <a:ext uri="{FF2B5EF4-FFF2-40B4-BE49-F238E27FC236}">
                <a16:creationId xmlns:a16="http://schemas.microsoft.com/office/drawing/2014/main" id="{4B5C560F-E201-43DA-B3A0-D840D2FEB900}"/>
              </a:ext>
            </a:extLst>
          </p:cNvPr>
          <p:cNvPicPr>
            <a:picLocks noChangeAspect="1"/>
          </p:cNvPicPr>
          <p:nvPr/>
        </p:nvPicPr>
        <p:blipFill>
          <a:blip r:embed="rId3"/>
          <a:stretch>
            <a:fillRect/>
          </a:stretch>
        </p:blipFill>
        <p:spPr>
          <a:xfrm>
            <a:off x="-1" y="1663029"/>
            <a:ext cx="9143999" cy="4970059"/>
          </a:xfrm>
          <a:prstGeom prst="rect">
            <a:avLst/>
          </a:prstGeom>
        </p:spPr>
      </p:pic>
    </p:spTree>
    <p:extLst>
      <p:ext uri="{BB962C8B-B14F-4D97-AF65-F5344CB8AC3E}">
        <p14:creationId xmlns:p14="http://schemas.microsoft.com/office/powerpoint/2010/main" val="24929974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The big picture</a:t>
            </a:r>
          </a:p>
        </p:txBody>
      </p:sp>
      <p:pic>
        <p:nvPicPr>
          <p:cNvPr id="3" name="Picture 2">
            <a:extLst>
              <a:ext uri="{FF2B5EF4-FFF2-40B4-BE49-F238E27FC236}">
                <a16:creationId xmlns:a16="http://schemas.microsoft.com/office/drawing/2014/main" id="{34999AB3-C8B2-4702-BB25-D568FA9FA918}"/>
              </a:ext>
            </a:extLst>
          </p:cNvPr>
          <p:cNvPicPr>
            <a:picLocks noChangeAspect="1"/>
          </p:cNvPicPr>
          <p:nvPr/>
        </p:nvPicPr>
        <p:blipFill>
          <a:blip r:embed="rId3"/>
          <a:stretch>
            <a:fillRect/>
          </a:stretch>
        </p:blipFill>
        <p:spPr>
          <a:xfrm>
            <a:off x="0" y="1943410"/>
            <a:ext cx="9046583" cy="4116195"/>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113</a:t>
            </a:fld>
            <a:endParaRPr lang="fr-FR"/>
          </a:p>
        </p:txBody>
      </p:sp>
    </p:spTree>
    <p:extLst>
      <p:ext uri="{BB962C8B-B14F-4D97-AF65-F5344CB8AC3E}">
        <p14:creationId xmlns:p14="http://schemas.microsoft.com/office/powerpoint/2010/main" val="27740231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Docker</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114</a:t>
            </a:fld>
            <a:endParaRPr lang="fr-FR"/>
          </a:p>
        </p:txBody>
      </p:sp>
      <p:pic>
        <p:nvPicPr>
          <p:cNvPr id="2050" name="Picture 2">
            <a:extLst>
              <a:ext uri="{FF2B5EF4-FFF2-40B4-BE49-F238E27FC236}">
                <a16:creationId xmlns:a16="http://schemas.microsoft.com/office/drawing/2014/main" id="{EE243BF9-5655-455C-B674-D641719D5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752" y="1595437"/>
            <a:ext cx="6810233" cy="53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0714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kern="1200" dirty="0">
                <a:solidFill>
                  <a:schemeClr val="bg1"/>
                </a:solidFill>
                <a:latin typeface="+mj-lt"/>
                <a:ea typeface="+mj-ea"/>
                <a:cs typeface="+mj-cs"/>
              </a:rPr>
              <a:t>Container orchestration?</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115</a:t>
            </a:fld>
            <a:endParaRPr lang="fr-FR"/>
          </a:p>
        </p:txBody>
      </p:sp>
      <p:pic>
        <p:nvPicPr>
          <p:cNvPr id="4098" name="Picture 2">
            <a:extLst>
              <a:ext uri="{FF2B5EF4-FFF2-40B4-BE49-F238E27FC236}">
                <a16:creationId xmlns:a16="http://schemas.microsoft.com/office/drawing/2014/main" id="{938A6670-E82E-4A0D-BBF0-46D83CCE3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436006"/>
            <a:ext cx="7221777" cy="542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420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kern="1200" dirty="0">
                <a:solidFill>
                  <a:schemeClr val="bg1"/>
                </a:solidFill>
                <a:latin typeface="+mj-lt"/>
                <a:ea typeface="+mj-ea"/>
                <a:cs typeface="+mj-cs"/>
              </a:rPr>
              <a:t>Basic Kubernetes architecture</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116</a:t>
            </a:fld>
            <a:endParaRPr lang="fr-FR"/>
          </a:p>
        </p:txBody>
      </p:sp>
      <p:pic>
        <p:nvPicPr>
          <p:cNvPr id="5122" name="Picture 2">
            <a:extLst>
              <a:ext uri="{FF2B5EF4-FFF2-40B4-BE49-F238E27FC236}">
                <a16:creationId xmlns:a16="http://schemas.microsoft.com/office/drawing/2014/main" id="{6316BB57-AFAA-4238-ACA5-349855C5D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2437"/>
            <a:ext cx="9144000" cy="463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4148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Kubernetes?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117</a:t>
            </a:fld>
            <a:endParaRPr lang="fr-FR"/>
          </a:p>
        </p:txBody>
      </p:sp>
      <p:pic>
        <p:nvPicPr>
          <p:cNvPr id="2" name="Picture 1">
            <a:extLst>
              <a:ext uri="{FF2B5EF4-FFF2-40B4-BE49-F238E27FC236}">
                <a16:creationId xmlns:a16="http://schemas.microsoft.com/office/drawing/2014/main" id="{5178D46B-A9C6-4054-B852-3E07939C0351}"/>
              </a:ext>
            </a:extLst>
          </p:cNvPr>
          <p:cNvPicPr>
            <a:picLocks noChangeAspect="1"/>
          </p:cNvPicPr>
          <p:nvPr/>
        </p:nvPicPr>
        <p:blipFill>
          <a:blip r:embed="rId3"/>
          <a:stretch>
            <a:fillRect/>
          </a:stretch>
        </p:blipFill>
        <p:spPr>
          <a:xfrm>
            <a:off x="0" y="1778773"/>
            <a:ext cx="9144000" cy="4942702"/>
          </a:xfrm>
          <a:prstGeom prst="rect">
            <a:avLst/>
          </a:prstGeom>
        </p:spPr>
      </p:pic>
    </p:spTree>
    <p:extLst>
      <p:ext uri="{BB962C8B-B14F-4D97-AF65-F5344CB8AC3E}">
        <p14:creationId xmlns:p14="http://schemas.microsoft.com/office/powerpoint/2010/main" val="31075385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Kubernetes?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118</a:t>
            </a:fld>
            <a:endParaRPr lang="fr-FR"/>
          </a:p>
        </p:txBody>
      </p:sp>
      <p:pic>
        <p:nvPicPr>
          <p:cNvPr id="3" name="Picture 2">
            <a:extLst>
              <a:ext uri="{FF2B5EF4-FFF2-40B4-BE49-F238E27FC236}">
                <a16:creationId xmlns:a16="http://schemas.microsoft.com/office/drawing/2014/main" id="{B86A55B9-B5BC-477E-A29D-0F99DB35BD46}"/>
              </a:ext>
            </a:extLst>
          </p:cNvPr>
          <p:cNvPicPr>
            <a:picLocks noChangeAspect="1"/>
          </p:cNvPicPr>
          <p:nvPr/>
        </p:nvPicPr>
        <p:blipFill>
          <a:blip r:embed="rId3"/>
          <a:stretch>
            <a:fillRect/>
          </a:stretch>
        </p:blipFill>
        <p:spPr>
          <a:xfrm>
            <a:off x="85099" y="1704256"/>
            <a:ext cx="8973802" cy="5153744"/>
          </a:xfrm>
          <a:prstGeom prst="rect">
            <a:avLst/>
          </a:prstGeom>
        </p:spPr>
      </p:pic>
    </p:spTree>
    <p:extLst>
      <p:ext uri="{BB962C8B-B14F-4D97-AF65-F5344CB8AC3E}">
        <p14:creationId xmlns:p14="http://schemas.microsoft.com/office/powerpoint/2010/main" val="16994032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Stateless vs Stateful</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119</a:t>
            </a:fld>
            <a:endParaRPr lang="fr-FR"/>
          </a:p>
        </p:txBody>
      </p:sp>
      <p:pic>
        <p:nvPicPr>
          <p:cNvPr id="2" name="Picture 1">
            <a:extLst>
              <a:ext uri="{FF2B5EF4-FFF2-40B4-BE49-F238E27FC236}">
                <a16:creationId xmlns:a16="http://schemas.microsoft.com/office/drawing/2014/main" id="{50989F47-9D8D-42F3-A47F-7568387007D5}"/>
              </a:ext>
            </a:extLst>
          </p:cNvPr>
          <p:cNvPicPr>
            <a:picLocks noChangeAspect="1"/>
          </p:cNvPicPr>
          <p:nvPr/>
        </p:nvPicPr>
        <p:blipFill>
          <a:blip r:embed="rId3"/>
          <a:stretch>
            <a:fillRect/>
          </a:stretch>
        </p:blipFill>
        <p:spPr>
          <a:xfrm>
            <a:off x="0" y="1627281"/>
            <a:ext cx="9144000" cy="4490091"/>
          </a:xfrm>
          <a:prstGeom prst="rect">
            <a:avLst/>
          </a:prstGeom>
        </p:spPr>
      </p:pic>
    </p:spTree>
    <p:extLst>
      <p:ext uri="{BB962C8B-B14F-4D97-AF65-F5344CB8AC3E}">
        <p14:creationId xmlns:p14="http://schemas.microsoft.com/office/powerpoint/2010/main" val="3581742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Git Workflow Pattern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882389-8269-4EF1-964F-38ACC21240A5}"/>
              </a:ext>
            </a:extLst>
          </p:cNvPr>
          <p:cNvPicPr>
            <a:picLocks noChangeAspect="1"/>
          </p:cNvPicPr>
          <p:nvPr/>
        </p:nvPicPr>
        <p:blipFill>
          <a:blip r:embed="rId3"/>
          <a:stretch>
            <a:fillRect/>
          </a:stretch>
        </p:blipFill>
        <p:spPr>
          <a:xfrm>
            <a:off x="858129" y="2310834"/>
            <a:ext cx="7427740" cy="4427913"/>
          </a:xfrm>
          <a:prstGeom prst="rect">
            <a:avLst/>
          </a:prstGeom>
        </p:spPr>
      </p:pic>
    </p:spTree>
    <p:extLst>
      <p:ext uri="{BB962C8B-B14F-4D97-AF65-F5344CB8AC3E}">
        <p14:creationId xmlns:p14="http://schemas.microsoft.com/office/powerpoint/2010/main" val="7753768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Migrating legacy</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120</a:t>
            </a:fld>
            <a:endParaRPr lang="fr-FR"/>
          </a:p>
        </p:txBody>
      </p:sp>
      <p:pic>
        <p:nvPicPr>
          <p:cNvPr id="3" name="Picture 2">
            <a:extLst>
              <a:ext uri="{FF2B5EF4-FFF2-40B4-BE49-F238E27FC236}">
                <a16:creationId xmlns:a16="http://schemas.microsoft.com/office/drawing/2014/main" id="{4D1B6A7E-0CAF-4A33-AD2F-02BE60FB00F3}"/>
              </a:ext>
            </a:extLst>
          </p:cNvPr>
          <p:cNvPicPr>
            <a:picLocks noChangeAspect="1"/>
          </p:cNvPicPr>
          <p:nvPr/>
        </p:nvPicPr>
        <p:blipFill>
          <a:blip r:embed="rId3"/>
          <a:stretch>
            <a:fillRect/>
          </a:stretch>
        </p:blipFill>
        <p:spPr>
          <a:xfrm>
            <a:off x="0" y="1750249"/>
            <a:ext cx="9144000" cy="4455999"/>
          </a:xfrm>
          <a:prstGeom prst="rect">
            <a:avLst/>
          </a:prstGeom>
        </p:spPr>
      </p:pic>
    </p:spTree>
    <p:extLst>
      <p:ext uri="{BB962C8B-B14F-4D97-AF65-F5344CB8AC3E}">
        <p14:creationId xmlns:p14="http://schemas.microsoft.com/office/powerpoint/2010/main" val="877695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What the Helm!</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121</a:t>
            </a:fld>
            <a:endParaRPr lang="fr-FR"/>
          </a:p>
        </p:txBody>
      </p:sp>
      <p:pic>
        <p:nvPicPr>
          <p:cNvPr id="6146" name="Picture 2">
            <a:extLst>
              <a:ext uri="{FF2B5EF4-FFF2-40B4-BE49-F238E27FC236}">
                <a16:creationId xmlns:a16="http://schemas.microsoft.com/office/drawing/2014/main" id="{85A34477-5272-458C-BCFA-1C6642E96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029" y="1766809"/>
            <a:ext cx="4759941" cy="495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20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Workshop:</a:t>
            </a:r>
            <a:br>
              <a:rPr lang="fr-FR" b="1" dirty="0"/>
            </a:br>
            <a:br>
              <a:rPr lang="fr-FR" b="1" dirty="0"/>
            </a:br>
            <a:r>
              <a:rPr lang="fr-FR" b="1" dirty="0"/>
              <a:t> Building Docker images</a:t>
            </a:r>
            <a:endParaRPr b="1" dirty="0"/>
          </a:p>
        </p:txBody>
      </p:sp>
    </p:spTree>
    <p:extLst>
      <p:ext uri="{BB962C8B-B14F-4D97-AF65-F5344CB8AC3E}">
        <p14:creationId xmlns:p14="http://schemas.microsoft.com/office/powerpoint/2010/main" val="40539016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t>Hello World </a:t>
            </a:r>
            <a:r>
              <a:rPr lang="fr-FR" b="1" dirty="0" err="1"/>
              <a:t>Dotnet</a:t>
            </a:r>
            <a:r>
              <a:rPr lang="fr-FR" b="1" dirty="0"/>
              <a:t> Docker</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123</a:t>
            </a:fld>
            <a:endParaRPr/>
          </a:p>
        </p:txBody>
      </p:sp>
      <p:sp>
        <p:nvSpPr>
          <p:cNvPr id="2" name="Rectangle 1">
            <a:extLst>
              <a:ext uri="{FF2B5EF4-FFF2-40B4-BE49-F238E27FC236}">
                <a16:creationId xmlns:a16="http://schemas.microsoft.com/office/drawing/2014/main" id="{EFF37484-3B09-4DE3-893C-3AF9AB9B35FC}"/>
              </a:ext>
            </a:extLst>
          </p:cNvPr>
          <p:cNvSpPr/>
          <p:nvPr/>
        </p:nvSpPr>
        <p:spPr>
          <a:xfrm>
            <a:off x="337625" y="903609"/>
            <a:ext cx="8177725" cy="5632311"/>
          </a:xfrm>
          <a:prstGeom prst="rect">
            <a:avLst/>
          </a:prstGeom>
        </p:spPr>
        <p:txBody>
          <a:bodyPr wrap="square">
            <a:spAutoFit/>
          </a:bodyPr>
          <a:lstStyle/>
          <a:p>
            <a:r>
              <a:rPr lang="fr-FR" sz="2400" dirty="0"/>
              <a:t>Start the </a:t>
            </a:r>
            <a:r>
              <a:rPr lang="fr-FR" sz="2400" dirty="0" err="1"/>
              <a:t>Dotnet</a:t>
            </a:r>
            <a:r>
              <a:rPr lang="fr-FR" sz="2400" dirty="0"/>
              <a:t> </a:t>
            </a:r>
            <a:r>
              <a:rPr lang="fr-FR" sz="2400" dirty="0" err="1"/>
              <a:t>environment</a:t>
            </a:r>
            <a:r>
              <a:rPr lang="fr-FR" sz="2400" dirty="0"/>
              <a:t>:</a:t>
            </a:r>
          </a:p>
          <a:p>
            <a:endParaRPr lang="fr-FR" sz="2400" dirty="0"/>
          </a:p>
          <a:p>
            <a:r>
              <a:rPr lang="fr-FR" sz="2000" dirty="0">
                <a:latin typeface="Consolas" panose="020B0609020204030204" pitchFamily="49" charset="0"/>
              </a:rPr>
              <a:t>$ docker run -</a:t>
            </a:r>
            <a:r>
              <a:rPr lang="fr-FR" sz="2000" dirty="0" err="1">
                <a:latin typeface="Consolas" panose="020B0609020204030204" pitchFamily="49" charset="0"/>
              </a:rPr>
              <a:t>it</a:t>
            </a:r>
            <a:r>
              <a:rPr lang="fr-FR" sz="2000" dirty="0">
                <a:latin typeface="Consolas" panose="020B0609020204030204" pitchFamily="49" charset="0"/>
              </a:rPr>
              <a:t> </a:t>
            </a:r>
            <a:r>
              <a:rPr lang="fr-FR" sz="2000" dirty="0" err="1">
                <a:latin typeface="Consolas" panose="020B0609020204030204" pitchFamily="49" charset="0"/>
              </a:rPr>
              <a:t>microsoft</a:t>
            </a:r>
            <a:r>
              <a:rPr lang="fr-FR" sz="2000" dirty="0">
                <a:latin typeface="Consolas" panose="020B0609020204030204" pitchFamily="49" charset="0"/>
              </a:rPr>
              <a:t>/dotnet:2.1-sdk</a:t>
            </a:r>
          </a:p>
          <a:p>
            <a:endParaRPr lang="fr-FR" sz="2000" dirty="0"/>
          </a:p>
          <a:p>
            <a:r>
              <a:rPr lang="fr-FR" sz="2400" dirty="0" err="1"/>
              <a:t>Create</a:t>
            </a:r>
            <a:r>
              <a:rPr lang="fr-FR" sz="2400" dirty="0"/>
              <a:t> new </a:t>
            </a:r>
            <a:r>
              <a:rPr lang="fr-FR" sz="2400" dirty="0" err="1"/>
              <a:t>project</a:t>
            </a:r>
            <a:r>
              <a:rPr lang="fr-FR" sz="2400" dirty="0"/>
              <a:t>:</a:t>
            </a:r>
          </a:p>
          <a:p>
            <a:endParaRPr lang="fr-FR" sz="2000" dirty="0"/>
          </a:p>
          <a:p>
            <a:r>
              <a:rPr lang="fr-FR" sz="2000" dirty="0">
                <a:latin typeface="Consolas" panose="020B0609020204030204" pitchFamily="49" charset="0"/>
              </a:rPr>
              <a:t>$ </a:t>
            </a:r>
            <a:r>
              <a:rPr lang="fr-FR" sz="2000" dirty="0" err="1">
                <a:latin typeface="Consolas" panose="020B0609020204030204" pitchFamily="49" charset="0"/>
              </a:rPr>
              <a:t>mkdir</a:t>
            </a:r>
            <a:r>
              <a:rPr lang="fr-FR" sz="2000" dirty="0">
                <a:latin typeface="Consolas" panose="020B0609020204030204" pitchFamily="49" charset="0"/>
              </a:rPr>
              <a:t> </a:t>
            </a:r>
            <a:r>
              <a:rPr lang="fr-FR" sz="2000" dirty="0" err="1">
                <a:latin typeface="Consolas" panose="020B0609020204030204" pitchFamily="49" charset="0"/>
              </a:rPr>
              <a:t>hello_world</a:t>
            </a:r>
            <a:r>
              <a:rPr lang="fr-FR" sz="2000" dirty="0">
                <a:latin typeface="Consolas" panose="020B0609020204030204" pitchFamily="49" charset="0"/>
              </a:rPr>
              <a:t> </a:t>
            </a:r>
          </a:p>
          <a:p>
            <a:r>
              <a:rPr lang="fr-FR" sz="2000" dirty="0">
                <a:latin typeface="Consolas" panose="020B0609020204030204" pitchFamily="49" charset="0"/>
              </a:rPr>
              <a:t>$ cd </a:t>
            </a:r>
            <a:r>
              <a:rPr lang="fr-FR" sz="2000" dirty="0" err="1">
                <a:latin typeface="Consolas" panose="020B0609020204030204" pitchFamily="49" charset="0"/>
              </a:rPr>
              <a:t>hello_world</a:t>
            </a:r>
            <a:endParaRPr lang="fr-FR" sz="2000" dirty="0">
              <a:latin typeface="Consolas" panose="020B0609020204030204" pitchFamily="49" charset="0"/>
            </a:endParaRPr>
          </a:p>
          <a:p>
            <a:r>
              <a:rPr lang="fr-FR" sz="2000" dirty="0">
                <a:latin typeface="Consolas" panose="020B0609020204030204" pitchFamily="49" charset="0"/>
              </a:rPr>
              <a:t>$ </a:t>
            </a:r>
            <a:r>
              <a:rPr lang="fr-FR" sz="2000" dirty="0" err="1">
                <a:latin typeface="Consolas" panose="020B0609020204030204" pitchFamily="49" charset="0"/>
              </a:rPr>
              <a:t>dotnet</a:t>
            </a:r>
            <a:r>
              <a:rPr lang="fr-FR" sz="2000" dirty="0">
                <a:latin typeface="Consolas" panose="020B0609020204030204" pitchFamily="49" charset="0"/>
              </a:rPr>
              <a:t> new console</a:t>
            </a:r>
          </a:p>
          <a:p>
            <a:endParaRPr lang="fr-FR" sz="2000" dirty="0"/>
          </a:p>
          <a:p>
            <a:r>
              <a:rPr lang="fr-FR" sz="2400" dirty="0"/>
              <a:t>Download </a:t>
            </a:r>
            <a:r>
              <a:rPr lang="fr-FR" sz="2400" dirty="0" err="1"/>
              <a:t>nuget</a:t>
            </a:r>
            <a:r>
              <a:rPr lang="fr-FR" sz="2400" dirty="0"/>
              <a:t> packages:</a:t>
            </a:r>
          </a:p>
          <a:p>
            <a:endParaRPr lang="fr-FR" sz="2000" dirty="0"/>
          </a:p>
          <a:p>
            <a:r>
              <a:rPr lang="fr-FR" sz="2000" dirty="0">
                <a:latin typeface="Consolas" panose="020B0609020204030204" pitchFamily="49" charset="0"/>
              </a:rPr>
              <a:t>$ </a:t>
            </a:r>
            <a:r>
              <a:rPr lang="fr-FR" sz="2000" dirty="0" err="1">
                <a:latin typeface="Consolas" panose="020B0609020204030204" pitchFamily="49" charset="0"/>
              </a:rPr>
              <a:t>dotnet</a:t>
            </a:r>
            <a:r>
              <a:rPr lang="fr-FR" sz="2000" dirty="0">
                <a:latin typeface="Consolas" panose="020B0609020204030204" pitchFamily="49" charset="0"/>
              </a:rPr>
              <a:t> restore</a:t>
            </a:r>
          </a:p>
          <a:p>
            <a:endParaRPr lang="fr-FR" sz="2000" dirty="0"/>
          </a:p>
          <a:p>
            <a:r>
              <a:rPr lang="fr-FR" sz="2400" dirty="0"/>
              <a:t>Start </a:t>
            </a:r>
            <a:r>
              <a:rPr lang="fr-FR" sz="2400" dirty="0" err="1"/>
              <a:t>Dotnet</a:t>
            </a:r>
            <a:r>
              <a:rPr lang="fr-FR" sz="2400" dirty="0"/>
              <a:t> application:</a:t>
            </a:r>
          </a:p>
          <a:p>
            <a:endParaRPr lang="fr-FR" sz="2000" dirty="0"/>
          </a:p>
          <a:p>
            <a:r>
              <a:rPr lang="fr-FR" sz="2000" dirty="0">
                <a:latin typeface="Consolas" panose="020B0609020204030204" pitchFamily="49" charset="0"/>
              </a:rPr>
              <a:t>$ </a:t>
            </a:r>
            <a:r>
              <a:rPr lang="fr-FR" sz="2000" dirty="0" err="1">
                <a:latin typeface="Consolas" panose="020B0609020204030204" pitchFamily="49" charset="0"/>
              </a:rPr>
              <a:t>dotnet</a:t>
            </a:r>
            <a:r>
              <a:rPr lang="fr-FR" sz="2000" dirty="0">
                <a:latin typeface="Consolas" panose="020B0609020204030204" pitchFamily="49" charset="0"/>
              </a:rPr>
              <a:t> run</a:t>
            </a:r>
          </a:p>
        </p:txBody>
      </p:sp>
    </p:spTree>
    <p:extLst>
      <p:ext uri="{BB962C8B-B14F-4D97-AF65-F5344CB8AC3E}">
        <p14:creationId xmlns:p14="http://schemas.microsoft.com/office/powerpoint/2010/main" val="34153973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t>Building the </a:t>
            </a:r>
            <a:r>
              <a:rPr lang="fr-FR" b="1" dirty="0" err="1"/>
              <a:t>demo</a:t>
            </a:r>
            <a:r>
              <a:rPr lang="fr-FR" b="1" dirty="0"/>
              <a:t> app</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124</a:t>
            </a:fld>
            <a:endParaRPr/>
          </a:p>
        </p:txBody>
      </p:sp>
      <p:pic>
        <p:nvPicPr>
          <p:cNvPr id="3" name="Picture 2">
            <a:extLst>
              <a:ext uri="{FF2B5EF4-FFF2-40B4-BE49-F238E27FC236}">
                <a16:creationId xmlns:a16="http://schemas.microsoft.com/office/drawing/2014/main" id="{30D9EF19-E893-4A01-9477-FA54F919DEAE}"/>
              </a:ext>
            </a:extLst>
          </p:cNvPr>
          <p:cNvPicPr>
            <a:picLocks noChangeAspect="1"/>
          </p:cNvPicPr>
          <p:nvPr/>
        </p:nvPicPr>
        <p:blipFill>
          <a:blip r:embed="rId3"/>
          <a:stretch>
            <a:fillRect/>
          </a:stretch>
        </p:blipFill>
        <p:spPr>
          <a:xfrm>
            <a:off x="0" y="4877827"/>
            <a:ext cx="9144000" cy="1980173"/>
          </a:xfrm>
          <a:prstGeom prst="rect">
            <a:avLst/>
          </a:prstGeom>
        </p:spPr>
      </p:pic>
      <p:pic>
        <p:nvPicPr>
          <p:cNvPr id="4" name="Picture 3">
            <a:extLst>
              <a:ext uri="{FF2B5EF4-FFF2-40B4-BE49-F238E27FC236}">
                <a16:creationId xmlns:a16="http://schemas.microsoft.com/office/drawing/2014/main" id="{B97D18B0-873D-4DF1-BBC3-351A02C4ECC0}"/>
              </a:ext>
            </a:extLst>
          </p:cNvPr>
          <p:cNvPicPr>
            <a:picLocks noChangeAspect="1"/>
          </p:cNvPicPr>
          <p:nvPr/>
        </p:nvPicPr>
        <p:blipFill>
          <a:blip r:embed="rId4"/>
          <a:stretch>
            <a:fillRect/>
          </a:stretch>
        </p:blipFill>
        <p:spPr>
          <a:xfrm>
            <a:off x="394832" y="4194561"/>
            <a:ext cx="5268060" cy="400106"/>
          </a:xfrm>
          <a:prstGeom prst="rect">
            <a:avLst/>
          </a:prstGeom>
        </p:spPr>
      </p:pic>
      <p:pic>
        <p:nvPicPr>
          <p:cNvPr id="5" name="Picture 4">
            <a:extLst>
              <a:ext uri="{FF2B5EF4-FFF2-40B4-BE49-F238E27FC236}">
                <a16:creationId xmlns:a16="http://schemas.microsoft.com/office/drawing/2014/main" id="{E441B699-5E2E-43DE-949C-F725F9197BBB}"/>
              </a:ext>
            </a:extLst>
          </p:cNvPr>
          <p:cNvPicPr>
            <a:picLocks noChangeAspect="1"/>
          </p:cNvPicPr>
          <p:nvPr/>
        </p:nvPicPr>
        <p:blipFill>
          <a:blip r:embed="rId5"/>
          <a:stretch>
            <a:fillRect/>
          </a:stretch>
        </p:blipFill>
        <p:spPr>
          <a:xfrm>
            <a:off x="394832" y="879728"/>
            <a:ext cx="4472590" cy="3173253"/>
          </a:xfrm>
          <a:prstGeom prst="rect">
            <a:avLst/>
          </a:prstGeom>
        </p:spPr>
      </p:pic>
    </p:spTree>
    <p:extLst>
      <p:ext uri="{BB962C8B-B14F-4D97-AF65-F5344CB8AC3E}">
        <p14:creationId xmlns:p14="http://schemas.microsoft.com/office/powerpoint/2010/main" val="34510336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t>Building the </a:t>
            </a:r>
            <a:r>
              <a:rPr lang="fr-FR" b="1" dirty="0" err="1"/>
              <a:t>demo</a:t>
            </a:r>
            <a:r>
              <a:rPr lang="fr-FR" b="1" dirty="0"/>
              <a:t> app</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125</a:t>
            </a:fld>
            <a:endParaRPr/>
          </a:p>
        </p:txBody>
      </p:sp>
      <p:pic>
        <p:nvPicPr>
          <p:cNvPr id="2" name="Picture 1">
            <a:extLst>
              <a:ext uri="{FF2B5EF4-FFF2-40B4-BE49-F238E27FC236}">
                <a16:creationId xmlns:a16="http://schemas.microsoft.com/office/drawing/2014/main" id="{852668B2-972E-4CAC-BEBA-8E61B8B8C29B}"/>
              </a:ext>
            </a:extLst>
          </p:cNvPr>
          <p:cNvPicPr>
            <a:picLocks noChangeAspect="1"/>
          </p:cNvPicPr>
          <p:nvPr/>
        </p:nvPicPr>
        <p:blipFill>
          <a:blip r:embed="rId3"/>
          <a:stretch>
            <a:fillRect/>
          </a:stretch>
        </p:blipFill>
        <p:spPr>
          <a:xfrm>
            <a:off x="0" y="2345735"/>
            <a:ext cx="9144000" cy="2900149"/>
          </a:xfrm>
          <a:prstGeom prst="rect">
            <a:avLst/>
          </a:prstGeom>
        </p:spPr>
      </p:pic>
    </p:spTree>
    <p:extLst>
      <p:ext uri="{BB962C8B-B14F-4D97-AF65-F5344CB8AC3E}">
        <p14:creationId xmlns:p14="http://schemas.microsoft.com/office/powerpoint/2010/main" val="34056885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t>Hello World </a:t>
            </a:r>
            <a:r>
              <a:rPr lang="fr-FR" b="1" dirty="0" err="1"/>
              <a:t>Dotnet</a:t>
            </a:r>
            <a:r>
              <a:rPr lang="fr-FR" b="1" dirty="0"/>
              <a:t> Docker</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126</a:t>
            </a:fld>
            <a:endParaRPr/>
          </a:p>
        </p:txBody>
      </p:sp>
      <p:sp>
        <p:nvSpPr>
          <p:cNvPr id="2" name="Rectangle 1">
            <a:extLst>
              <a:ext uri="{FF2B5EF4-FFF2-40B4-BE49-F238E27FC236}">
                <a16:creationId xmlns:a16="http://schemas.microsoft.com/office/drawing/2014/main" id="{EFF37484-3B09-4DE3-893C-3AF9AB9B35FC}"/>
              </a:ext>
            </a:extLst>
          </p:cNvPr>
          <p:cNvSpPr/>
          <p:nvPr/>
        </p:nvSpPr>
        <p:spPr>
          <a:xfrm>
            <a:off x="337625" y="903609"/>
            <a:ext cx="8177725" cy="5632311"/>
          </a:xfrm>
          <a:prstGeom prst="rect">
            <a:avLst/>
          </a:prstGeom>
        </p:spPr>
        <p:txBody>
          <a:bodyPr wrap="square">
            <a:spAutoFit/>
          </a:bodyPr>
          <a:lstStyle/>
          <a:p>
            <a:r>
              <a:rPr lang="fr-FR" sz="2400" dirty="0"/>
              <a:t>Start the </a:t>
            </a:r>
            <a:r>
              <a:rPr lang="fr-FR" sz="2400" dirty="0" err="1"/>
              <a:t>Dotnet</a:t>
            </a:r>
            <a:r>
              <a:rPr lang="fr-FR" sz="2400" dirty="0"/>
              <a:t> </a:t>
            </a:r>
            <a:r>
              <a:rPr lang="fr-FR" sz="2400" dirty="0" err="1"/>
              <a:t>environment</a:t>
            </a:r>
            <a:r>
              <a:rPr lang="fr-FR" sz="2400" dirty="0"/>
              <a:t>:</a:t>
            </a:r>
          </a:p>
          <a:p>
            <a:endParaRPr lang="fr-FR" sz="2400" dirty="0"/>
          </a:p>
          <a:p>
            <a:r>
              <a:rPr lang="fr-FR" sz="2000" dirty="0">
                <a:latin typeface="Consolas" panose="020B0609020204030204" pitchFamily="49" charset="0"/>
              </a:rPr>
              <a:t>$ docker run -</a:t>
            </a:r>
            <a:r>
              <a:rPr lang="fr-FR" sz="2000" dirty="0" err="1">
                <a:latin typeface="Consolas" panose="020B0609020204030204" pitchFamily="49" charset="0"/>
              </a:rPr>
              <a:t>it</a:t>
            </a:r>
            <a:r>
              <a:rPr lang="fr-FR" sz="2000" dirty="0">
                <a:latin typeface="Consolas" panose="020B0609020204030204" pitchFamily="49" charset="0"/>
              </a:rPr>
              <a:t> </a:t>
            </a:r>
            <a:r>
              <a:rPr lang="fr-FR" sz="2000" dirty="0" err="1">
                <a:latin typeface="Consolas" panose="020B0609020204030204" pitchFamily="49" charset="0"/>
              </a:rPr>
              <a:t>microsoft</a:t>
            </a:r>
            <a:r>
              <a:rPr lang="fr-FR" sz="2000" dirty="0">
                <a:latin typeface="Consolas" panose="020B0609020204030204" pitchFamily="49" charset="0"/>
              </a:rPr>
              <a:t>/dotnet:2.1-sdk</a:t>
            </a:r>
          </a:p>
          <a:p>
            <a:endParaRPr lang="fr-FR" sz="2000" dirty="0"/>
          </a:p>
          <a:p>
            <a:r>
              <a:rPr lang="fr-FR" sz="2400" dirty="0" err="1"/>
              <a:t>Create</a:t>
            </a:r>
            <a:r>
              <a:rPr lang="fr-FR" sz="2400" dirty="0"/>
              <a:t> new </a:t>
            </a:r>
            <a:r>
              <a:rPr lang="fr-FR" sz="2400" dirty="0" err="1"/>
              <a:t>project</a:t>
            </a:r>
            <a:r>
              <a:rPr lang="fr-FR" sz="2400" dirty="0"/>
              <a:t>:</a:t>
            </a:r>
          </a:p>
          <a:p>
            <a:endParaRPr lang="fr-FR" sz="2000" dirty="0"/>
          </a:p>
          <a:p>
            <a:r>
              <a:rPr lang="fr-FR" sz="2000" dirty="0">
                <a:latin typeface="Consolas" panose="020B0609020204030204" pitchFamily="49" charset="0"/>
              </a:rPr>
              <a:t>$ </a:t>
            </a:r>
            <a:r>
              <a:rPr lang="fr-FR" sz="2000" dirty="0" err="1">
                <a:latin typeface="Consolas" panose="020B0609020204030204" pitchFamily="49" charset="0"/>
              </a:rPr>
              <a:t>mkdir</a:t>
            </a:r>
            <a:r>
              <a:rPr lang="fr-FR" sz="2000" dirty="0">
                <a:latin typeface="Consolas" panose="020B0609020204030204" pitchFamily="49" charset="0"/>
              </a:rPr>
              <a:t> </a:t>
            </a:r>
            <a:r>
              <a:rPr lang="fr-FR" sz="2000" dirty="0" err="1">
                <a:latin typeface="Consolas" panose="020B0609020204030204" pitchFamily="49" charset="0"/>
              </a:rPr>
              <a:t>hello_world</a:t>
            </a:r>
            <a:r>
              <a:rPr lang="fr-FR" sz="2000" dirty="0">
                <a:latin typeface="Consolas" panose="020B0609020204030204" pitchFamily="49" charset="0"/>
              </a:rPr>
              <a:t> </a:t>
            </a:r>
          </a:p>
          <a:p>
            <a:r>
              <a:rPr lang="fr-FR" sz="2000" dirty="0">
                <a:latin typeface="Consolas" panose="020B0609020204030204" pitchFamily="49" charset="0"/>
              </a:rPr>
              <a:t>$ cd </a:t>
            </a:r>
            <a:r>
              <a:rPr lang="fr-FR" sz="2000" dirty="0" err="1">
                <a:latin typeface="Consolas" panose="020B0609020204030204" pitchFamily="49" charset="0"/>
              </a:rPr>
              <a:t>hello_world</a:t>
            </a:r>
            <a:endParaRPr lang="fr-FR" sz="2000" dirty="0">
              <a:latin typeface="Consolas" panose="020B0609020204030204" pitchFamily="49" charset="0"/>
            </a:endParaRPr>
          </a:p>
          <a:p>
            <a:r>
              <a:rPr lang="fr-FR" sz="2000" dirty="0">
                <a:latin typeface="Consolas" panose="020B0609020204030204" pitchFamily="49" charset="0"/>
              </a:rPr>
              <a:t>$ </a:t>
            </a:r>
            <a:r>
              <a:rPr lang="fr-FR" sz="2000" dirty="0" err="1">
                <a:latin typeface="Consolas" panose="020B0609020204030204" pitchFamily="49" charset="0"/>
              </a:rPr>
              <a:t>dotnet</a:t>
            </a:r>
            <a:r>
              <a:rPr lang="fr-FR" sz="2000" dirty="0">
                <a:latin typeface="Consolas" panose="020B0609020204030204" pitchFamily="49" charset="0"/>
              </a:rPr>
              <a:t> new console</a:t>
            </a:r>
          </a:p>
          <a:p>
            <a:endParaRPr lang="fr-FR" sz="2000" dirty="0"/>
          </a:p>
          <a:p>
            <a:r>
              <a:rPr lang="fr-FR" sz="2400" dirty="0"/>
              <a:t>Download </a:t>
            </a:r>
            <a:r>
              <a:rPr lang="fr-FR" sz="2400" dirty="0" err="1"/>
              <a:t>nuget</a:t>
            </a:r>
            <a:r>
              <a:rPr lang="fr-FR" sz="2400" dirty="0"/>
              <a:t> packages:</a:t>
            </a:r>
          </a:p>
          <a:p>
            <a:endParaRPr lang="fr-FR" sz="2000" dirty="0"/>
          </a:p>
          <a:p>
            <a:r>
              <a:rPr lang="fr-FR" sz="2000" dirty="0">
                <a:latin typeface="Consolas" panose="020B0609020204030204" pitchFamily="49" charset="0"/>
              </a:rPr>
              <a:t>$ </a:t>
            </a:r>
            <a:r>
              <a:rPr lang="fr-FR" sz="2000" dirty="0" err="1">
                <a:latin typeface="Consolas" panose="020B0609020204030204" pitchFamily="49" charset="0"/>
              </a:rPr>
              <a:t>dotnet</a:t>
            </a:r>
            <a:r>
              <a:rPr lang="fr-FR" sz="2000" dirty="0">
                <a:latin typeface="Consolas" panose="020B0609020204030204" pitchFamily="49" charset="0"/>
              </a:rPr>
              <a:t> restore</a:t>
            </a:r>
          </a:p>
          <a:p>
            <a:endParaRPr lang="fr-FR" sz="2000" dirty="0"/>
          </a:p>
          <a:p>
            <a:r>
              <a:rPr lang="fr-FR" sz="2400" dirty="0"/>
              <a:t>Start </a:t>
            </a:r>
            <a:r>
              <a:rPr lang="fr-FR" sz="2400" dirty="0" err="1"/>
              <a:t>Dotnet</a:t>
            </a:r>
            <a:r>
              <a:rPr lang="fr-FR" sz="2400" dirty="0"/>
              <a:t> application:</a:t>
            </a:r>
          </a:p>
          <a:p>
            <a:endParaRPr lang="fr-FR" sz="2000" dirty="0"/>
          </a:p>
          <a:p>
            <a:r>
              <a:rPr lang="fr-FR" sz="2000" dirty="0">
                <a:latin typeface="Consolas" panose="020B0609020204030204" pitchFamily="49" charset="0"/>
              </a:rPr>
              <a:t>$ </a:t>
            </a:r>
            <a:r>
              <a:rPr lang="fr-FR" sz="2000" dirty="0" err="1">
                <a:latin typeface="Consolas" panose="020B0609020204030204" pitchFamily="49" charset="0"/>
              </a:rPr>
              <a:t>dotnet</a:t>
            </a:r>
            <a:r>
              <a:rPr lang="fr-FR" sz="2000" dirty="0">
                <a:latin typeface="Consolas" panose="020B0609020204030204" pitchFamily="49" charset="0"/>
              </a:rPr>
              <a:t> run</a:t>
            </a:r>
          </a:p>
        </p:txBody>
      </p:sp>
    </p:spTree>
    <p:extLst>
      <p:ext uri="{BB962C8B-B14F-4D97-AF65-F5344CB8AC3E}">
        <p14:creationId xmlns:p14="http://schemas.microsoft.com/office/powerpoint/2010/main" val="32923864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Workshop:</a:t>
            </a:r>
            <a:br>
              <a:rPr lang="fr-FR" b="1" dirty="0"/>
            </a:br>
            <a:br>
              <a:rPr lang="fr-FR" b="1" dirty="0"/>
            </a:br>
            <a:r>
              <a:rPr lang="fr-FR" b="1" dirty="0"/>
              <a:t> </a:t>
            </a:r>
            <a:r>
              <a:rPr lang="en-US" b="1" dirty="0"/>
              <a:t>A friendly introduction to Kubernetes</a:t>
            </a:r>
            <a:endParaRPr b="1" dirty="0"/>
          </a:p>
        </p:txBody>
      </p:sp>
    </p:spTree>
    <p:extLst>
      <p:ext uri="{BB962C8B-B14F-4D97-AF65-F5344CB8AC3E}">
        <p14:creationId xmlns:p14="http://schemas.microsoft.com/office/powerpoint/2010/main" val="18062978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Deploy the demo-app to K8S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128</a:t>
            </a:fld>
            <a:endParaRPr lang="fr-FR"/>
          </a:p>
        </p:txBody>
      </p:sp>
      <p:sp>
        <p:nvSpPr>
          <p:cNvPr id="3" name="Rectangle 2">
            <a:extLst>
              <a:ext uri="{FF2B5EF4-FFF2-40B4-BE49-F238E27FC236}">
                <a16:creationId xmlns:a16="http://schemas.microsoft.com/office/drawing/2014/main" id="{328E6F09-7807-4B57-BA56-1037064B6BEB}"/>
              </a:ext>
            </a:extLst>
          </p:cNvPr>
          <p:cNvSpPr/>
          <p:nvPr/>
        </p:nvSpPr>
        <p:spPr>
          <a:xfrm>
            <a:off x="511601" y="2452087"/>
            <a:ext cx="8120796" cy="2554545"/>
          </a:xfrm>
          <a:prstGeom prst="rect">
            <a:avLst/>
          </a:prstGeom>
        </p:spPr>
        <p:txBody>
          <a:bodyPr wrap="square">
            <a:spAutoFit/>
          </a:bodyPr>
          <a:lstStyle/>
          <a:p>
            <a:r>
              <a:rPr lang="fr-FR" sz="2000" b="1" dirty="0" err="1"/>
              <a:t>We</a:t>
            </a:r>
            <a:r>
              <a:rPr lang="fr-FR" sz="2000" b="1" dirty="0"/>
              <a:t> </a:t>
            </a:r>
            <a:r>
              <a:rPr lang="fr-FR" sz="2000" b="1" dirty="0" err="1"/>
              <a:t>need</a:t>
            </a:r>
            <a:r>
              <a:rPr lang="fr-FR" sz="2000" b="1" dirty="0"/>
              <a:t> to </a:t>
            </a:r>
            <a:r>
              <a:rPr lang="fr-FR" sz="2000" b="1" dirty="0" err="1"/>
              <a:t>deploy</a:t>
            </a:r>
            <a:r>
              <a:rPr lang="fr-FR" sz="2000" b="1" dirty="0"/>
              <a:t> the </a:t>
            </a:r>
            <a:r>
              <a:rPr lang="fr-FR" sz="2000" b="1" dirty="0" err="1"/>
              <a:t>latest</a:t>
            </a:r>
            <a:r>
              <a:rPr lang="fr-FR" sz="2000" b="1" dirty="0"/>
              <a:t> release of the axe-</a:t>
            </a:r>
            <a:r>
              <a:rPr lang="fr-FR" sz="2000" b="1" dirty="0" err="1"/>
              <a:t>demoapp</a:t>
            </a:r>
            <a:r>
              <a:rPr lang="fr-FR" sz="2000" b="1" dirty="0"/>
              <a:t>:</a:t>
            </a:r>
          </a:p>
          <a:p>
            <a:endParaRPr lang="fr-FR" sz="2000" b="1" dirty="0"/>
          </a:p>
          <a:p>
            <a:pPr marL="342900" indent="-342900">
              <a:buFont typeface="Wingdings" panose="05000000000000000000" pitchFamily="2" charset="2"/>
              <a:buChar char="§"/>
            </a:pPr>
            <a:r>
              <a:rPr lang="fr-FR" sz="2000" b="1" dirty="0"/>
              <a:t>CI/CD in </a:t>
            </a:r>
            <a:r>
              <a:rPr lang="fr-FR" sz="2000" b="1" dirty="0" err="1"/>
              <a:t>github</a:t>
            </a:r>
            <a:r>
              <a:rPr lang="fr-FR" sz="2000" b="1" dirty="0"/>
              <a:t>:</a:t>
            </a:r>
          </a:p>
          <a:p>
            <a:r>
              <a:rPr lang="fr-FR" sz="2000" dirty="0">
                <a:hlinkClick r:id="rId3"/>
              </a:rPr>
              <a:t>https://github.com/m2i-training/axe-demoapp/actions</a:t>
            </a:r>
            <a:endParaRPr lang="fr-FR" sz="2000" dirty="0"/>
          </a:p>
          <a:p>
            <a:r>
              <a:rPr lang="fr-FR" sz="2000" b="1" dirty="0"/>
              <a:t> </a:t>
            </a:r>
          </a:p>
          <a:p>
            <a:pPr marL="342900" indent="-342900">
              <a:buFont typeface="Wingdings" panose="05000000000000000000" pitchFamily="2" charset="2"/>
              <a:buChar char="§"/>
            </a:pPr>
            <a:r>
              <a:rPr lang="fr-FR" sz="2000" b="1" dirty="0"/>
              <a:t>Release are </a:t>
            </a:r>
            <a:r>
              <a:rPr lang="fr-FR" sz="2000" b="1" dirty="0" err="1"/>
              <a:t>published</a:t>
            </a:r>
            <a:r>
              <a:rPr lang="fr-FR" sz="2000" b="1" dirty="0"/>
              <a:t> to </a:t>
            </a:r>
            <a:r>
              <a:rPr lang="fr-FR" sz="2000" b="1" dirty="0" err="1"/>
              <a:t>dockerhub</a:t>
            </a:r>
            <a:r>
              <a:rPr lang="fr-FR" sz="2000" b="1" dirty="0"/>
              <a:t>: </a:t>
            </a:r>
          </a:p>
          <a:p>
            <a:r>
              <a:rPr lang="fr-FR" sz="2000" dirty="0">
                <a:hlinkClick r:id="rId4"/>
              </a:rPr>
              <a:t>https://hub.docker.com/r/hosniah/kascade/tags</a:t>
            </a:r>
            <a:endParaRPr lang="fr-FR" sz="2000" dirty="0"/>
          </a:p>
          <a:p>
            <a:endParaRPr lang="fr-FR" sz="2000" b="1" dirty="0"/>
          </a:p>
        </p:txBody>
      </p:sp>
      <p:pic>
        <p:nvPicPr>
          <p:cNvPr id="4" name="Picture 3">
            <a:extLst>
              <a:ext uri="{FF2B5EF4-FFF2-40B4-BE49-F238E27FC236}">
                <a16:creationId xmlns:a16="http://schemas.microsoft.com/office/drawing/2014/main" id="{66BA6D8C-6AAD-4990-91C1-55DFCA26D215}"/>
              </a:ext>
            </a:extLst>
          </p:cNvPr>
          <p:cNvPicPr>
            <a:picLocks noChangeAspect="1"/>
          </p:cNvPicPr>
          <p:nvPr/>
        </p:nvPicPr>
        <p:blipFill>
          <a:blip r:embed="rId5"/>
          <a:stretch>
            <a:fillRect/>
          </a:stretch>
        </p:blipFill>
        <p:spPr>
          <a:xfrm>
            <a:off x="2364047" y="4887177"/>
            <a:ext cx="4415904" cy="1834298"/>
          </a:xfrm>
          <a:prstGeom prst="rect">
            <a:avLst/>
          </a:prstGeom>
        </p:spPr>
      </p:pic>
      <p:pic>
        <p:nvPicPr>
          <p:cNvPr id="7170" name="Picture 2">
            <a:extLst>
              <a:ext uri="{FF2B5EF4-FFF2-40B4-BE49-F238E27FC236}">
                <a16:creationId xmlns:a16="http://schemas.microsoft.com/office/drawing/2014/main" id="{3C37F37E-35C9-412D-A319-ED0AB22DF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65" y="58439"/>
            <a:ext cx="8967867" cy="680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t>Start </a:t>
            </a:r>
            <a:r>
              <a:rPr lang="fr-FR" b="1" dirty="0" err="1"/>
              <a:t>minikube</a:t>
            </a:r>
            <a:endParaRPr lang="fr-FR" b="1" dirty="0"/>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129</a:t>
            </a:fld>
            <a:endParaRPr/>
          </a:p>
        </p:txBody>
      </p:sp>
      <p:pic>
        <p:nvPicPr>
          <p:cNvPr id="3" name="Picture 2">
            <a:extLst>
              <a:ext uri="{FF2B5EF4-FFF2-40B4-BE49-F238E27FC236}">
                <a16:creationId xmlns:a16="http://schemas.microsoft.com/office/drawing/2014/main" id="{BBE9067B-51BB-4A93-9C19-0397377C053B}"/>
              </a:ext>
            </a:extLst>
          </p:cNvPr>
          <p:cNvPicPr>
            <a:picLocks noChangeAspect="1"/>
          </p:cNvPicPr>
          <p:nvPr/>
        </p:nvPicPr>
        <p:blipFill>
          <a:blip r:embed="rId3"/>
          <a:stretch>
            <a:fillRect/>
          </a:stretch>
        </p:blipFill>
        <p:spPr>
          <a:xfrm>
            <a:off x="123204" y="2516064"/>
            <a:ext cx="8897592" cy="2314898"/>
          </a:xfrm>
          <a:prstGeom prst="rect">
            <a:avLst/>
          </a:prstGeom>
        </p:spPr>
      </p:pic>
      <p:sp>
        <p:nvSpPr>
          <p:cNvPr id="6" name="Rectangle 5">
            <a:extLst>
              <a:ext uri="{FF2B5EF4-FFF2-40B4-BE49-F238E27FC236}">
                <a16:creationId xmlns:a16="http://schemas.microsoft.com/office/drawing/2014/main" id="{8AEA9095-E578-4C5C-9802-EFC1CB3769B1}"/>
              </a:ext>
            </a:extLst>
          </p:cNvPr>
          <p:cNvSpPr/>
          <p:nvPr/>
        </p:nvSpPr>
        <p:spPr>
          <a:xfrm>
            <a:off x="0" y="1165265"/>
            <a:ext cx="9144000" cy="1138773"/>
          </a:xfrm>
          <a:prstGeom prst="rect">
            <a:avLst/>
          </a:prstGeom>
        </p:spPr>
        <p:txBody>
          <a:bodyPr wrap="square">
            <a:spAutoFit/>
          </a:bodyPr>
          <a:lstStyle/>
          <a:p>
            <a:r>
              <a:rPr lang="fr-FR" sz="1800" b="1" dirty="0">
                <a:latin typeface="Consolas" panose="020B0609020204030204" pitchFamily="49" charset="0"/>
              </a:rPr>
              <a:t>Install </a:t>
            </a:r>
            <a:r>
              <a:rPr lang="fr-FR" sz="1800" b="1" dirty="0" err="1">
                <a:latin typeface="Consolas" panose="020B0609020204030204" pitchFamily="49" charset="0"/>
              </a:rPr>
              <a:t>Minikube</a:t>
            </a:r>
            <a:r>
              <a:rPr lang="fr-FR" sz="1800" b="1" dirty="0">
                <a:latin typeface="Consolas" panose="020B0609020204030204" pitchFamily="49" charset="0"/>
              </a:rPr>
              <a:t> on </a:t>
            </a:r>
            <a:r>
              <a:rPr lang="fr-FR" sz="1800" b="1" dirty="0" err="1">
                <a:latin typeface="Consolas" panose="020B0609020204030204" pitchFamily="49" charset="0"/>
              </a:rPr>
              <a:t>your</a:t>
            </a:r>
            <a:r>
              <a:rPr lang="fr-FR" sz="1800" b="1" dirty="0">
                <a:latin typeface="Consolas" panose="020B0609020204030204" pitchFamily="49" charset="0"/>
              </a:rPr>
              <a:t> </a:t>
            </a:r>
            <a:r>
              <a:rPr lang="fr-FR" sz="1800" b="1" dirty="0" err="1">
                <a:latin typeface="Consolas" panose="020B0609020204030204" pitchFamily="49" charset="0"/>
              </a:rPr>
              <a:t>environment</a:t>
            </a:r>
            <a:r>
              <a:rPr lang="fr-FR" sz="1800" b="1" dirty="0">
                <a:latin typeface="Consolas" panose="020B0609020204030204" pitchFamily="49" charset="0"/>
              </a:rPr>
              <a:t> </a:t>
            </a:r>
            <a:r>
              <a:rPr lang="fr-FR" sz="1800" b="1" dirty="0" err="1">
                <a:latin typeface="Consolas" panose="020B0609020204030204" pitchFamily="49" charset="0"/>
              </a:rPr>
              <a:t>using</a:t>
            </a:r>
            <a:r>
              <a:rPr lang="fr-FR" sz="1800" b="1" dirty="0">
                <a:latin typeface="Consolas" panose="020B0609020204030204" pitchFamily="49" charset="0"/>
              </a:rPr>
              <a:t> </a:t>
            </a:r>
            <a:r>
              <a:rPr lang="fr-FR" sz="1800" b="1" dirty="0" err="1">
                <a:latin typeface="Consolas" panose="020B0609020204030204" pitchFamily="49" charset="0"/>
              </a:rPr>
              <a:t>chocolatey</a:t>
            </a:r>
            <a:r>
              <a:rPr lang="fr-FR" sz="1800" b="1" dirty="0">
                <a:latin typeface="Consolas" panose="020B0609020204030204" pitchFamily="49" charset="0"/>
              </a:rPr>
              <a:t>:</a:t>
            </a:r>
          </a:p>
          <a:p>
            <a:endParaRPr lang="fr-FR" sz="1600" b="1" dirty="0">
              <a:latin typeface="Consolas" panose="020B0609020204030204" pitchFamily="49" charset="0"/>
            </a:endParaRPr>
          </a:p>
          <a:p>
            <a:r>
              <a:rPr lang="fr-FR" sz="1600" b="1" i="1" dirty="0">
                <a:latin typeface="Consolas" panose="020B0609020204030204" pitchFamily="49" charset="0"/>
              </a:rPr>
              <a:t>&gt; Choco </a:t>
            </a:r>
            <a:r>
              <a:rPr lang="fr-FR" sz="1600" b="1" i="1" dirty="0" err="1">
                <a:latin typeface="Consolas" panose="020B0609020204030204" pitchFamily="49" charset="0"/>
              </a:rPr>
              <a:t>install</a:t>
            </a:r>
            <a:r>
              <a:rPr lang="fr-FR" sz="1600" b="1" i="1" dirty="0">
                <a:latin typeface="Consolas" panose="020B0609020204030204" pitchFamily="49" charset="0"/>
              </a:rPr>
              <a:t> </a:t>
            </a:r>
            <a:r>
              <a:rPr lang="fr-FR" sz="1600" b="1" i="1" dirty="0" err="1">
                <a:latin typeface="Consolas" panose="020B0609020204030204" pitchFamily="49" charset="0"/>
              </a:rPr>
              <a:t>minikube</a:t>
            </a:r>
            <a:r>
              <a:rPr lang="fr-FR" sz="1600" b="1" i="1" dirty="0">
                <a:latin typeface="Consolas" panose="020B0609020204030204" pitchFamily="49" charset="0"/>
              </a:rPr>
              <a:t> (</a:t>
            </a:r>
            <a:r>
              <a:rPr lang="fr-FR" sz="1600" b="1" i="1" dirty="0" err="1">
                <a:latin typeface="Consolas" panose="020B0609020204030204" pitchFamily="49" charset="0"/>
              </a:rPr>
              <a:t>optionnally</a:t>
            </a:r>
            <a:r>
              <a:rPr lang="fr-FR" sz="1600" b="1" i="1" dirty="0">
                <a:latin typeface="Consolas" panose="020B0609020204030204" pitchFamily="49" charset="0"/>
              </a:rPr>
              <a:t>: </a:t>
            </a:r>
            <a:r>
              <a:rPr lang="en-US" sz="1600" b="1" dirty="0">
                <a:latin typeface="Consolas" panose="020B0609020204030204" pitchFamily="49" charset="0"/>
              </a:rPr>
              <a:t> </a:t>
            </a:r>
            <a:r>
              <a:rPr lang="en-US" sz="1600" b="1" dirty="0" err="1">
                <a:latin typeface="Consolas" panose="020B0609020204030204" pitchFamily="49" charset="0"/>
              </a:rPr>
              <a:t>choco</a:t>
            </a:r>
            <a:r>
              <a:rPr lang="en-US" sz="1600" b="1" dirty="0">
                <a:latin typeface="Consolas" panose="020B0609020204030204" pitchFamily="49" charset="0"/>
              </a:rPr>
              <a:t> install </a:t>
            </a:r>
            <a:r>
              <a:rPr lang="en-US" sz="1600" b="1" dirty="0" err="1">
                <a:latin typeface="Consolas" panose="020B0609020204030204" pitchFamily="49" charset="0"/>
              </a:rPr>
              <a:t>kubernetes</a:t>
            </a:r>
            <a:r>
              <a:rPr lang="en-US" sz="1600" b="1" dirty="0">
                <a:latin typeface="Consolas" panose="020B0609020204030204" pitchFamily="49" charset="0"/>
              </a:rPr>
              <a:t>-cli ) </a:t>
            </a:r>
          </a:p>
          <a:p>
            <a:endParaRPr lang="fr-FR" sz="1600" b="1" i="1" dirty="0">
              <a:latin typeface="Consolas" panose="020B0609020204030204" pitchFamily="49" charset="0"/>
            </a:endParaRPr>
          </a:p>
        </p:txBody>
      </p:sp>
      <p:pic>
        <p:nvPicPr>
          <p:cNvPr id="2" name="Picture 1">
            <a:extLst>
              <a:ext uri="{FF2B5EF4-FFF2-40B4-BE49-F238E27FC236}">
                <a16:creationId xmlns:a16="http://schemas.microsoft.com/office/drawing/2014/main" id="{68CB51C5-BA53-4F79-9515-227DCE66574D}"/>
              </a:ext>
            </a:extLst>
          </p:cNvPr>
          <p:cNvPicPr>
            <a:picLocks noChangeAspect="1"/>
          </p:cNvPicPr>
          <p:nvPr/>
        </p:nvPicPr>
        <p:blipFill>
          <a:blip r:embed="rId4"/>
          <a:stretch>
            <a:fillRect/>
          </a:stretch>
        </p:blipFill>
        <p:spPr>
          <a:xfrm>
            <a:off x="123204" y="5313002"/>
            <a:ext cx="8897592" cy="759466"/>
          </a:xfrm>
          <a:prstGeom prst="rect">
            <a:avLst/>
          </a:prstGeom>
        </p:spPr>
      </p:pic>
    </p:spTree>
    <p:extLst>
      <p:ext uri="{BB962C8B-B14F-4D97-AF65-F5344CB8AC3E}">
        <p14:creationId xmlns:p14="http://schemas.microsoft.com/office/powerpoint/2010/main" val="3921103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Fork Workflow Pattern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580FF6E-A911-43FF-B9E5-A2D2D3133513}"/>
              </a:ext>
            </a:extLst>
          </p:cNvPr>
          <p:cNvPicPr>
            <a:picLocks noChangeAspect="1"/>
          </p:cNvPicPr>
          <p:nvPr/>
        </p:nvPicPr>
        <p:blipFill>
          <a:blip r:embed="rId3"/>
          <a:stretch>
            <a:fillRect/>
          </a:stretch>
        </p:blipFill>
        <p:spPr>
          <a:xfrm>
            <a:off x="-1" y="2352822"/>
            <a:ext cx="9144000" cy="4892273"/>
          </a:xfrm>
          <a:prstGeom prst="rect">
            <a:avLst/>
          </a:prstGeom>
        </p:spPr>
      </p:pic>
    </p:spTree>
    <p:extLst>
      <p:ext uri="{BB962C8B-B14F-4D97-AF65-F5344CB8AC3E}">
        <p14:creationId xmlns:p14="http://schemas.microsoft.com/office/powerpoint/2010/main" val="3782415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K8S dashboard</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130</a:t>
            </a:fld>
            <a:endParaRPr lang="fr-FR"/>
          </a:p>
        </p:txBody>
      </p:sp>
      <p:pic>
        <p:nvPicPr>
          <p:cNvPr id="8" name="Picture 7">
            <a:extLst>
              <a:ext uri="{FF2B5EF4-FFF2-40B4-BE49-F238E27FC236}">
                <a16:creationId xmlns:a16="http://schemas.microsoft.com/office/drawing/2014/main" id="{8E5817DF-5380-45DE-BD45-4DA496FED388}"/>
              </a:ext>
            </a:extLst>
          </p:cNvPr>
          <p:cNvPicPr>
            <a:picLocks noChangeAspect="1"/>
          </p:cNvPicPr>
          <p:nvPr/>
        </p:nvPicPr>
        <p:blipFill>
          <a:blip r:embed="rId3"/>
          <a:stretch>
            <a:fillRect/>
          </a:stretch>
        </p:blipFill>
        <p:spPr>
          <a:xfrm>
            <a:off x="283551" y="2605995"/>
            <a:ext cx="8410668" cy="3785427"/>
          </a:xfrm>
          <a:prstGeom prst="rect">
            <a:avLst/>
          </a:prstGeom>
        </p:spPr>
      </p:pic>
    </p:spTree>
    <p:extLst>
      <p:ext uri="{BB962C8B-B14F-4D97-AF65-F5344CB8AC3E}">
        <p14:creationId xmlns:p14="http://schemas.microsoft.com/office/powerpoint/2010/main" val="30813393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Run the demo-app</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131</a:t>
            </a:fld>
            <a:endParaRPr lang="fr-FR"/>
          </a:p>
        </p:txBody>
      </p:sp>
      <p:pic>
        <p:nvPicPr>
          <p:cNvPr id="8" name="Picture 7">
            <a:extLst>
              <a:ext uri="{FF2B5EF4-FFF2-40B4-BE49-F238E27FC236}">
                <a16:creationId xmlns:a16="http://schemas.microsoft.com/office/drawing/2014/main" id="{95799413-A740-4D6B-979D-2A166FB748C7}"/>
              </a:ext>
            </a:extLst>
          </p:cNvPr>
          <p:cNvPicPr>
            <a:picLocks noChangeAspect="1"/>
          </p:cNvPicPr>
          <p:nvPr/>
        </p:nvPicPr>
        <p:blipFill>
          <a:blip r:embed="rId3"/>
          <a:stretch>
            <a:fillRect/>
          </a:stretch>
        </p:blipFill>
        <p:spPr>
          <a:xfrm>
            <a:off x="0" y="2965235"/>
            <a:ext cx="9144000" cy="1147002"/>
          </a:xfrm>
          <a:prstGeom prst="rect">
            <a:avLst/>
          </a:prstGeom>
        </p:spPr>
      </p:pic>
      <p:sp>
        <p:nvSpPr>
          <p:cNvPr id="9" name="Rectangle 8">
            <a:extLst>
              <a:ext uri="{FF2B5EF4-FFF2-40B4-BE49-F238E27FC236}">
                <a16:creationId xmlns:a16="http://schemas.microsoft.com/office/drawing/2014/main" id="{088F774C-B89D-411C-8DB9-A3819D23D9CA}"/>
              </a:ext>
            </a:extLst>
          </p:cNvPr>
          <p:cNvSpPr/>
          <p:nvPr/>
        </p:nvSpPr>
        <p:spPr>
          <a:xfrm>
            <a:off x="122830" y="2407211"/>
            <a:ext cx="9144000" cy="338554"/>
          </a:xfrm>
          <a:prstGeom prst="rect">
            <a:avLst/>
          </a:prstGeom>
        </p:spPr>
        <p:txBody>
          <a:bodyPr wrap="square">
            <a:spAutoFit/>
          </a:bodyPr>
          <a:lstStyle/>
          <a:p>
            <a:r>
              <a:rPr lang="fr-FR" sz="1600" b="1" i="1" dirty="0">
                <a:latin typeface="Consolas" panose="020B0609020204030204" pitchFamily="49" charset="0"/>
              </a:rPr>
              <a:t>&gt; </a:t>
            </a:r>
            <a:r>
              <a:rPr lang="fr-FR" sz="1600" b="1" i="1" dirty="0" err="1">
                <a:latin typeface="Consolas" panose="020B0609020204030204" pitchFamily="49" charset="0"/>
              </a:rPr>
              <a:t>kubectl</a:t>
            </a:r>
            <a:r>
              <a:rPr lang="fr-FR" sz="1600" b="1" i="1" dirty="0">
                <a:latin typeface="Consolas" panose="020B0609020204030204" pitchFamily="49" charset="0"/>
              </a:rPr>
              <a:t> run hello-axe --image=docker.io/</a:t>
            </a:r>
            <a:r>
              <a:rPr lang="fr-FR" sz="1600" b="1" i="1" dirty="0" err="1">
                <a:latin typeface="Consolas" panose="020B0609020204030204" pitchFamily="49" charset="0"/>
              </a:rPr>
              <a:t>hosniah</a:t>
            </a:r>
            <a:r>
              <a:rPr lang="fr-FR" sz="1600" b="1" i="1" dirty="0">
                <a:latin typeface="Consolas" panose="020B0609020204030204" pitchFamily="49" charset="0"/>
              </a:rPr>
              <a:t>/kascade:1.0 --port=8080</a:t>
            </a:r>
          </a:p>
        </p:txBody>
      </p:sp>
      <p:sp>
        <p:nvSpPr>
          <p:cNvPr id="11" name="Rectangle 10">
            <a:extLst>
              <a:ext uri="{FF2B5EF4-FFF2-40B4-BE49-F238E27FC236}">
                <a16:creationId xmlns:a16="http://schemas.microsoft.com/office/drawing/2014/main" id="{37787990-B6F7-40BC-AF6A-C993E08FB9CA}"/>
              </a:ext>
            </a:extLst>
          </p:cNvPr>
          <p:cNvSpPr/>
          <p:nvPr/>
        </p:nvSpPr>
        <p:spPr>
          <a:xfrm>
            <a:off x="122830" y="4322930"/>
            <a:ext cx="9144000" cy="830997"/>
          </a:xfrm>
          <a:prstGeom prst="rect">
            <a:avLst/>
          </a:prstGeom>
        </p:spPr>
        <p:txBody>
          <a:bodyPr wrap="square">
            <a:spAutoFit/>
          </a:bodyPr>
          <a:lstStyle/>
          <a:p>
            <a:r>
              <a:rPr lang="fr-FR" sz="1600" b="1" i="1" dirty="0">
                <a:latin typeface="Consolas" panose="020B0609020204030204" pitchFamily="49" charset="0"/>
              </a:rPr>
              <a:t>&gt; </a:t>
            </a:r>
            <a:r>
              <a:rPr lang="en-US" sz="1600" b="1" i="1" dirty="0" err="1">
                <a:latin typeface="Consolas" panose="020B0609020204030204" pitchFamily="49" charset="0"/>
              </a:rPr>
              <a:t>kubectl</a:t>
            </a:r>
            <a:r>
              <a:rPr lang="en-US" sz="1600" b="1" i="1" dirty="0">
                <a:latin typeface="Consolas" panose="020B0609020204030204" pitchFamily="49" charset="0"/>
              </a:rPr>
              <a:t> expose deployment hello-axe --type=</a:t>
            </a:r>
            <a:r>
              <a:rPr lang="en-US" sz="1600" b="1" i="1" dirty="0" err="1">
                <a:latin typeface="Consolas" panose="020B0609020204030204" pitchFamily="49" charset="0"/>
              </a:rPr>
              <a:t>NodePort</a:t>
            </a:r>
            <a:endParaRPr lang="en-US" sz="1600" b="1" i="1" dirty="0">
              <a:latin typeface="Consolas" panose="020B0609020204030204" pitchFamily="49" charset="0"/>
            </a:endParaRPr>
          </a:p>
          <a:p>
            <a:endParaRPr lang="fr-FR" sz="1600" b="1" dirty="0">
              <a:latin typeface="Consolas" panose="020B0609020204030204" pitchFamily="49" charset="0"/>
            </a:endParaRPr>
          </a:p>
          <a:p>
            <a:r>
              <a:rPr lang="fr-FR" sz="1600" b="1" i="1" dirty="0">
                <a:latin typeface="Consolas" panose="020B0609020204030204" pitchFamily="49" charset="0"/>
              </a:rPr>
              <a:t>&gt; </a:t>
            </a:r>
            <a:r>
              <a:rPr lang="fr-FR" sz="1600" b="1" i="1" dirty="0" err="1">
                <a:latin typeface="Consolas" panose="020B0609020204030204" pitchFamily="49" charset="0"/>
              </a:rPr>
              <a:t>minikube</a:t>
            </a:r>
            <a:r>
              <a:rPr lang="fr-FR" sz="1600" b="1" i="1" dirty="0">
                <a:latin typeface="Consolas" panose="020B0609020204030204" pitchFamily="49" charset="0"/>
              </a:rPr>
              <a:t> service hello-axe</a:t>
            </a:r>
          </a:p>
        </p:txBody>
      </p:sp>
      <p:pic>
        <p:nvPicPr>
          <p:cNvPr id="5" name="Picture 4">
            <a:extLst>
              <a:ext uri="{FF2B5EF4-FFF2-40B4-BE49-F238E27FC236}">
                <a16:creationId xmlns:a16="http://schemas.microsoft.com/office/drawing/2014/main" id="{13D99A88-56BB-4444-963A-DC5B0DE6E346}"/>
              </a:ext>
            </a:extLst>
          </p:cNvPr>
          <p:cNvPicPr>
            <a:picLocks noChangeAspect="1"/>
          </p:cNvPicPr>
          <p:nvPr/>
        </p:nvPicPr>
        <p:blipFill>
          <a:blip r:embed="rId4"/>
          <a:stretch>
            <a:fillRect/>
          </a:stretch>
        </p:blipFill>
        <p:spPr>
          <a:xfrm>
            <a:off x="283551" y="5181383"/>
            <a:ext cx="6992326" cy="1381318"/>
          </a:xfrm>
          <a:prstGeom prst="rect">
            <a:avLst/>
          </a:prstGeom>
        </p:spPr>
      </p:pic>
    </p:spTree>
    <p:extLst>
      <p:ext uri="{BB962C8B-B14F-4D97-AF65-F5344CB8AC3E}">
        <p14:creationId xmlns:p14="http://schemas.microsoft.com/office/powerpoint/2010/main" val="17641202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Run the demo-app</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132</a:t>
            </a:fld>
            <a:endParaRPr lang="fr-FR"/>
          </a:p>
        </p:txBody>
      </p:sp>
      <p:pic>
        <p:nvPicPr>
          <p:cNvPr id="2" name="Picture 1">
            <a:extLst>
              <a:ext uri="{FF2B5EF4-FFF2-40B4-BE49-F238E27FC236}">
                <a16:creationId xmlns:a16="http://schemas.microsoft.com/office/drawing/2014/main" id="{FC2F29F6-58D3-462D-9D08-BF198C3DE8A4}"/>
              </a:ext>
            </a:extLst>
          </p:cNvPr>
          <p:cNvPicPr>
            <a:picLocks noChangeAspect="1"/>
          </p:cNvPicPr>
          <p:nvPr/>
        </p:nvPicPr>
        <p:blipFill>
          <a:blip r:embed="rId3"/>
          <a:stretch>
            <a:fillRect/>
          </a:stretch>
        </p:blipFill>
        <p:spPr>
          <a:xfrm>
            <a:off x="394554" y="2401868"/>
            <a:ext cx="8106771" cy="2861660"/>
          </a:xfrm>
          <a:prstGeom prst="rect">
            <a:avLst/>
          </a:prstGeom>
        </p:spPr>
      </p:pic>
      <p:pic>
        <p:nvPicPr>
          <p:cNvPr id="3" name="Picture 2">
            <a:extLst>
              <a:ext uri="{FF2B5EF4-FFF2-40B4-BE49-F238E27FC236}">
                <a16:creationId xmlns:a16="http://schemas.microsoft.com/office/drawing/2014/main" id="{C7CCD996-8D88-4912-BA42-BF5BE36DAE7D}"/>
              </a:ext>
            </a:extLst>
          </p:cNvPr>
          <p:cNvPicPr>
            <a:picLocks noChangeAspect="1"/>
          </p:cNvPicPr>
          <p:nvPr/>
        </p:nvPicPr>
        <p:blipFill>
          <a:blip r:embed="rId4"/>
          <a:stretch>
            <a:fillRect/>
          </a:stretch>
        </p:blipFill>
        <p:spPr>
          <a:xfrm>
            <a:off x="394554" y="4964017"/>
            <a:ext cx="8106771" cy="1757458"/>
          </a:xfrm>
          <a:prstGeom prst="rect">
            <a:avLst/>
          </a:prstGeom>
        </p:spPr>
      </p:pic>
    </p:spTree>
    <p:extLst>
      <p:ext uri="{BB962C8B-B14F-4D97-AF65-F5344CB8AC3E}">
        <p14:creationId xmlns:p14="http://schemas.microsoft.com/office/powerpoint/2010/main" val="38104654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Questions?</a:t>
            </a:r>
            <a:endParaRPr dirty="0"/>
          </a:p>
        </p:txBody>
      </p:sp>
    </p:spTree>
    <p:extLst>
      <p:ext uri="{BB962C8B-B14F-4D97-AF65-F5344CB8AC3E}">
        <p14:creationId xmlns:p14="http://schemas.microsoft.com/office/powerpoint/2010/main" val="300081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9" name="Freeform: Shape 15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1" name="Freeform: Shape 16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Rectangle 2">
            <a:extLst>
              <a:ext uri="{FF2B5EF4-FFF2-40B4-BE49-F238E27FC236}">
                <a16:creationId xmlns:a16="http://schemas.microsoft.com/office/drawing/2014/main" id="{30A31982-5DBC-45CF-BA96-BF90C7AE1C22}"/>
              </a:ext>
            </a:extLst>
          </p:cNvPr>
          <p:cNvSpPr/>
          <p:nvPr/>
        </p:nvSpPr>
        <p:spPr>
          <a:xfrm>
            <a:off x="4075611" y="0"/>
            <a:ext cx="5068389" cy="6858000"/>
          </a:xfrm>
          <a:prstGeom prst="rect">
            <a:avLst/>
          </a:prstGeom>
        </p:spPr>
        <p:txBody>
          <a:bodyPr vert="horz" lIns="91440" tIns="45720" rIns="91440" bIns="45720" rtlCol="0" anchor="ctr">
            <a:normAutofit/>
          </a:bodyPr>
          <a:lstStyle/>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All application code and dependencies (for example, libraries and static content)</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Any script used to create database schemas, application reference data, and so on.</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All environment creation tools and artifacts described in the previous step (for example, VMware or AMI image building scripts or Chef recipes)</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Any file used to create and compose containers (for example, Docker files and </a:t>
            </a:r>
            <a:r>
              <a:rPr lang="en-US" sz="1800" b="1" kern="1200" dirty="0" err="1">
                <a:solidFill>
                  <a:schemeClr val="tx1"/>
                </a:solidFill>
                <a:latin typeface="+mn-lt"/>
                <a:ea typeface="+mn-ea"/>
                <a:cs typeface="+mn-cs"/>
              </a:rPr>
              <a:t>buildpacks</a:t>
            </a:r>
            <a:r>
              <a:rPr lang="en-US" sz="1800" b="1" kern="1200" dirty="0">
                <a:solidFill>
                  <a:schemeClr val="tx1"/>
                </a:solidFill>
                <a:latin typeface="+mn-lt"/>
                <a:ea typeface="+mn-ea"/>
                <a:cs typeface="+mn-cs"/>
              </a:rPr>
              <a:t>)</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All supporting automated tests and any manual test scripts</a:t>
            </a:r>
          </a:p>
        </p:txBody>
      </p:sp>
      <p:sp>
        <p:nvSpPr>
          <p:cNvPr id="23" name="Google Shape;344;p24">
            <a:extLst>
              <a:ext uri="{FF2B5EF4-FFF2-40B4-BE49-F238E27FC236}">
                <a16:creationId xmlns:a16="http://schemas.microsoft.com/office/drawing/2014/main" id="{D2264FF1-85F2-4AB2-ABC3-3B15B1E1B91E}"/>
              </a:ext>
            </a:extLst>
          </p:cNvPr>
          <p:cNvSpPr txBox="1">
            <a:spLocks/>
          </p:cNvSpPr>
          <p:nvPr/>
        </p:nvSpPr>
        <p:spPr>
          <a:xfrm>
            <a:off x="245660" y="1161288"/>
            <a:ext cx="3179928" cy="4526280"/>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a:spcBef>
                <a:spcPct val="0"/>
              </a:spcBef>
              <a:buClr>
                <a:schemeClr val="dk1"/>
              </a:buClr>
              <a:buSzPts val="3300"/>
            </a:pPr>
            <a:r>
              <a:rPr lang="en-US" sz="3500" b="1" kern="1200" dirty="0">
                <a:solidFill>
                  <a:schemeClr val="tx1"/>
                </a:solidFill>
                <a:latin typeface="+mj-lt"/>
                <a:ea typeface="+mj-ea"/>
                <a:cs typeface="+mj-cs"/>
              </a:rPr>
              <a:t>How to implement version control</a:t>
            </a:r>
            <a:br>
              <a:rPr lang="en-US" sz="3500" b="1" kern="1200" dirty="0">
                <a:solidFill>
                  <a:schemeClr val="tx1"/>
                </a:solidFill>
                <a:latin typeface="+mj-lt"/>
                <a:ea typeface="+mj-ea"/>
                <a:cs typeface="+mj-cs"/>
              </a:rPr>
            </a:br>
            <a:br>
              <a:rPr lang="en-US" sz="3500" b="1" kern="1200" dirty="0">
                <a:solidFill>
                  <a:schemeClr val="tx1"/>
                </a:solidFill>
                <a:latin typeface="+mj-lt"/>
                <a:ea typeface="+mj-ea"/>
                <a:cs typeface="+mj-cs"/>
              </a:rPr>
            </a:br>
            <a:r>
              <a:rPr lang="en-US" sz="1400" b="1" kern="1200" dirty="0">
                <a:solidFill>
                  <a:schemeClr val="tx1"/>
                </a:solidFill>
                <a:latin typeface="+mj-lt"/>
                <a:ea typeface="+mj-ea"/>
                <a:cs typeface="+mj-cs"/>
              </a:rPr>
              <a:t>Team must check in the following assets to their shared version control repository:</a:t>
            </a:r>
            <a:endParaRPr lang="en-US" sz="1200" b="1" kern="1200" dirty="0">
              <a:solidFill>
                <a:schemeClr val="tx1"/>
              </a:solidFill>
              <a:latin typeface="+mj-lt"/>
              <a:ea typeface="+mj-ea"/>
              <a:cs typeface="+mj-cs"/>
            </a:endParaRPr>
          </a:p>
        </p:txBody>
      </p:sp>
    </p:spTree>
    <p:extLst>
      <p:ext uri="{BB962C8B-B14F-4D97-AF65-F5344CB8AC3E}">
        <p14:creationId xmlns:p14="http://schemas.microsoft.com/office/powerpoint/2010/main" val="79402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9" name="Freeform: Shape 15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1" name="Freeform: Shape 16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45660" y="1161288"/>
            <a:ext cx="3179928" cy="4526280"/>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3500" b="1" kern="1200" dirty="0">
                <a:solidFill>
                  <a:schemeClr val="tx1"/>
                </a:solidFill>
                <a:latin typeface="+mj-lt"/>
                <a:ea typeface="+mj-ea"/>
                <a:cs typeface="+mj-cs"/>
              </a:rPr>
              <a:t>How to implement version control</a:t>
            </a:r>
            <a:br>
              <a:rPr lang="en-US" sz="3500" b="1" kern="1200" dirty="0">
                <a:solidFill>
                  <a:schemeClr val="tx1"/>
                </a:solidFill>
                <a:latin typeface="+mj-lt"/>
                <a:ea typeface="+mj-ea"/>
                <a:cs typeface="+mj-cs"/>
              </a:rPr>
            </a:br>
            <a:br>
              <a:rPr lang="en-US" sz="3500" b="1" kern="1200" dirty="0">
                <a:solidFill>
                  <a:schemeClr val="tx1"/>
                </a:solidFill>
                <a:latin typeface="+mj-lt"/>
                <a:ea typeface="+mj-ea"/>
                <a:cs typeface="+mj-cs"/>
              </a:rPr>
            </a:br>
            <a:r>
              <a:rPr lang="en-US" sz="1400" b="1" kern="1200" dirty="0">
                <a:solidFill>
                  <a:schemeClr val="tx1"/>
                </a:solidFill>
                <a:latin typeface="+mj-lt"/>
                <a:ea typeface="+mj-ea"/>
                <a:cs typeface="+mj-cs"/>
              </a:rPr>
              <a:t>Team must check in the following assets to their shared version control repository:</a:t>
            </a:r>
            <a:endParaRPr lang="en-US" sz="1200" b="1" kern="1200" dirty="0">
              <a:solidFill>
                <a:schemeClr val="tx1"/>
              </a:solidFill>
              <a:latin typeface="+mj-lt"/>
              <a:ea typeface="+mj-ea"/>
              <a:cs typeface="+mj-cs"/>
            </a:endParaRPr>
          </a:p>
        </p:txBody>
      </p:sp>
      <p:sp>
        <p:nvSpPr>
          <p:cNvPr id="163" name="Rectangle 16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Rectangle 2">
            <a:extLst>
              <a:ext uri="{FF2B5EF4-FFF2-40B4-BE49-F238E27FC236}">
                <a16:creationId xmlns:a16="http://schemas.microsoft.com/office/drawing/2014/main" id="{30A31982-5DBC-45CF-BA96-BF90C7AE1C22}"/>
              </a:ext>
            </a:extLst>
          </p:cNvPr>
          <p:cNvSpPr/>
          <p:nvPr/>
        </p:nvSpPr>
        <p:spPr>
          <a:xfrm>
            <a:off x="4075611" y="0"/>
            <a:ext cx="5068389" cy="6858000"/>
          </a:xfrm>
          <a:prstGeom prst="rect">
            <a:avLst/>
          </a:prstGeom>
        </p:spPr>
        <p:txBody>
          <a:bodyPr vert="horz" lIns="91440" tIns="45720" rIns="91440" bIns="45720" rtlCol="0" anchor="ctr">
            <a:normAutofit fontScale="85000" lnSpcReduction="10000"/>
          </a:bodyPr>
          <a:lstStyle/>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Any script that supports code packaging, deployment, database migration, and environment provisioning</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Supporting project artifacts (for example, requirements documentation, deployment procedures, and release notes)</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Container orchestration (for example, Kubernetes configuration, Mesos configuration, and Docker Swarm configuration)</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All cloud configuration files (for example, AWS </a:t>
            </a:r>
            <a:r>
              <a:rPr lang="en-US" sz="1800" b="1" kern="1200" dirty="0" err="1">
                <a:solidFill>
                  <a:schemeClr val="tx1"/>
                </a:solidFill>
                <a:latin typeface="+mn-lt"/>
                <a:ea typeface="+mn-ea"/>
                <a:cs typeface="+mn-cs"/>
              </a:rPr>
              <a:t>Cloudformation</a:t>
            </a:r>
            <a:r>
              <a:rPr lang="en-US" sz="1800" b="1" kern="1200" dirty="0">
                <a:solidFill>
                  <a:schemeClr val="tx1"/>
                </a:solidFill>
                <a:latin typeface="+mn-lt"/>
                <a:ea typeface="+mn-ea"/>
                <a:cs typeface="+mn-cs"/>
              </a:rPr>
              <a:t> templates, Microsoft Azure Stack DSC files, OpenStack HEAT, Terraform files, </a:t>
            </a:r>
            <a:r>
              <a:rPr lang="en-US" sz="1800" b="1" kern="1200" dirty="0" err="1">
                <a:solidFill>
                  <a:schemeClr val="tx1"/>
                </a:solidFill>
                <a:latin typeface="+mn-lt"/>
                <a:ea typeface="+mn-ea"/>
                <a:cs typeface="+mn-cs"/>
              </a:rPr>
              <a:t>etc</a:t>
            </a:r>
            <a:r>
              <a:rPr lang="en-US" sz="1800" b="1" kern="1200" dirty="0">
                <a:solidFill>
                  <a:schemeClr val="tx1"/>
                </a:solidFill>
                <a:latin typeface="+mn-lt"/>
                <a:ea typeface="+mn-ea"/>
                <a:cs typeface="+mn-cs"/>
              </a:rPr>
              <a:t>…)</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Any other script or configuration information required to create infrastructure that supports multiple services (for example, enterprise service buses, database management systems, DNS zone files, configuration rules for firewalls, and other networking devices)</a:t>
            </a:r>
          </a:p>
        </p:txBody>
      </p:sp>
    </p:spTree>
    <p:extLst>
      <p:ext uri="{BB962C8B-B14F-4D97-AF65-F5344CB8AC3E}">
        <p14:creationId xmlns:p14="http://schemas.microsoft.com/office/powerpoint/2010/main" val="14493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Picture 19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12227D36-FA00-4860-912C-2169AB563C16}"/>
              </a:ext>
            </a:extLst>
          </p:cNvPr>
          <p:cNvPicPr>
            <a:picLocks noChangeAspect="1"/>
          </p:cNvPicPr>
          <p:nvPr/>
        </p:nvPicPr>
        <p:blipFill>
          <a:blip r:embed="rId4"/>
          <a:stretch>
            <a:fillRect/>
          </a:stretch>
        </p:blipFill>
        <p:spPr>
          <a:xfrm>
            <a:off x="2505732" y="2617953"/>
            <a:ext cx="3884486" cy="1622093"/>
          </a:xfrm>
          <a:prstGeom prst="rect">
            <a:avLst/>
          </a:prstGeom>
        </p:spPr>
      </p:pic>
    </p:spTree>
    <p:extLst>
      <p:ext uri="{BB962C8B-B14F-4D97-AF65-F5344CB8AC3E}">
        <p14:creationId xmlns:p14="http://schemas.microsoft.com/office/powerpoint/2010/main" val="3251647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sz="4400" b="1" dirty="0" err="1"/>
              <a:t>Trunk-based</a:t>
            </a:r>
            <a:r>
              <a:rPr lang="fr-FR" sz="4400" b="1" dirty="0"/>
              <a:t> development</a:t>
            </a:r>
          </a:p>
        </p:txBody>
      </p:sp>
    </p:spTree>
    <p:extLst>
      <p:ext uri="{BB962C8B-B14F-4D97-AF65-F5344CB8AC3E}">
        <p14:creationId xmlns:p14="http://schemas.microsoft.com/office/powerpoint/2010/main" val="1023310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3200" b="1" kern="1200" dirty="0">
                <a:solidFill>
                  <a:schemeClr val="bg1"/>
                </a:solidFill>
                <a:latin typeface="+mj-lt"/>
                <a:ea typeface="+mj-ea"/>
                <a:cs typeface="+mj-cs"/>
              </a:rPr>
              <a:t> Typical non-trunk-based development style</a:t>
            </a:r>
          </a:p>
        </p:txBody>
      </p:sp>
      <p:sp>
        <p:nvSpPr>
          <p:cNvPr id="2" name="AutoShape 2" descr="Timelines for multiple long-lived branches, showing complex merge paths and many points at which merge conflicts can slow product release.">
            <a:extLst>
              <a:ext uri="{FF2B5EF4-FFF2-40B4-BE49-F238E27FC236}">
                <a16:creationId xmlns:a16="http://schemas.microsoft.com/office/drawing/2014/main" id="{BBBD95F7-DBAB-46AD-AAF6-D8EEAC5D9ED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Picture 3">
            <a:extLst>
              <a:ext uri="{FF2B5EF4-FFF2-40B4-BE49-F238E27FC236}">
                <a16:creationId xmlns:a16="http://schemas.microsoft.com/office/drawing/2014/main" id="{03777117-3618-4B74-B9F2-828FD54D58CB}"/>
              </a:ext>
            </a:extLst>
          </p:cNvPr>
          <p:cNvPicPr>
            <a:picLocks noChangeAspect="1"/>
          </p:cNvPicPr>
          <p:nvPr/>
        </p:nvPicPr>
        <p:blipFill>
          <a:blip r:embed="rId3"/>
          <a:stretch>
            <a:fillRect/>
          </a:stretch>
        </p:blipFill>
        <p:spPr>
          <a:xfrm>
            <a:off x="122130" y="1472971"/>
            <a:ext cx="8912686" cy="5316789"/>
          </a:xfrm>
          <a:prstGeom prst="rect">
            <a:avLst/>
          </a:prstGeom>
        </p:spPr>
      </p:pic>
    </p:spTree>
    <p:extLst>
      <p:ext uri="{BB962C8B-B14F-4D97-AF65-F5344CB8AC3E}">
        <p14:creationId xmlns:p14="http://schemas.microsoft.com/office/powerpoint/2010/main" val="3357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Typical trunk-based development timeline</a:t>
            </a:r>
          </a:p>
        </p:txBody>
      </p:sp>
      <p:pic>
        <p:nvPicPr>
          <p:cNvPr id="2" name="Picture 1">
            <a:extLst>
              <a:ext uri="{FF2B5EF4-FFF2-40B4-BE49-F238E27FC236}">
                <a16:creationId xmlns:a16="http://schemas.microsoft.com/office/drawing/2014/main" id="{553C9163-9F3C-464E-AFD9-A3EFAFAA4712}"/>
              </a:ext>
            </a:extLst>
          </p:cNvPr>
          <p:cNvPicPr>
            <a:picLocks noChangeAspect="1"/>
          </p:cNvPicPr>
          <p:nvPr/>
        </p:nvPicPr>
        <p:blipFill>
          <a:blip r:embed="rId3"/>
          <a:stretch>
            <a:fillRect/>
          </a:stretch>
        </p:blipFill>
        <p:spPr>
          <a:xfrm>
            <a:off x="59828" y="1999507"/>
            <a:ext cx="9095938" cy="3759848"/>
          </a:xfrm>
          <a:prstGeom prst="rect">
            <a:avLst/>
          </a:prstGeom>
        </p:spPr>
      </p:pic>
    </p:spTree>
    <p:extLst>
      <p:ext uri="{BB962C8B-B14F-4D97-AF65-F5344CB8AC3E}">
        <p14:creationId xmlns:p14="http://schemas.microsoft.com/office/powerpoint/2010/main" val="281018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145662"/>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latin typeface="+mj-lt"/>
              </a:rPr>
              <a:t>Agenda</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2</a:t>
            </a:fld>
            <a:endParaRPr/>
          </a:p>
        </p:txBody>
      </p:sp>
      <p:sp>
        <p:nvSpPr>
          <p:cNvPr id="2" name="Rectangle 1">
            <a:extLst>
              <a:ext uri="{FF2B5EF4-FFF2-40B4-BE49-F238E27FC236}">
                <a16:creationId xmlns:a16="http://schemas.microsoft.com/office/drawing/2014/main" id="{A09A9E3E-EC37-40BC-92C3-7FA6C5C572AA}"/>
              </a:ext>
            </a:extLst>
          </p:cNvPr>
          <p:cNvSpPr/>
          <p:nvPr/>
        </p:nvSpPr>
        <p:spPr>
          <a:xfrm>
            <a:off x="196947" y="661263"/>
            <a:ext cx="8693835" cy="5032660"/>
          </a:xfrm>
          <a:prstGeom prst="rect">
            <a:avLst/>
          </a:prstGeom>
        </p:spPr>
        <p:txBody>
          <a:bodyPr wrap="square">
            <a:spAutoFit/>
          </a:bodyPr>
          <a:lstStyle/>
          <a:p>
            <a:pPr>
              <a:lnSpc>
                <a:spcPct val="150000"/>
              </a:lnSpc>
            </a:pPr>
            <a:r>
              <a:rPr lang="fr-FR" sz="2000" b="1" dirty="0"/>
              <a:t>Part 1:</a:t>
            </a:r>
          </a:p>
          <a:p>
            <a:pPr marL="342900" indent="-342900">
              <a:lnSpc>
                <a:spcPct val="150000"/>
              </a:lnSpc>
              <a:buFont typeface="+mj-lt"/>
              <a:buAutoNum type="arabicPeriod"/>
            </a:pPr>
            <a:r>
              <a:rPr lang="fr-FR" sz="1600" b="1" dirty="0"/>
              <a:t>Version control</a:t>
            </a:r>
          </a:p>
          <a:p>
            <a:pPr marL="342900" indent="-342900">
              <a:lnSpc>
                <a:spcPct val="150000"/>
              </a:lnSpc>
              <a:buFont typeface="+mj-lt"/>
              <a:buAutoNum type="arabicPeriod"/>
            </a:pPr>
            <a:r>
              <a:rPr lang="fr-FR" sz="1600" b="1" dirty="0" err="1"/>
              <a:t>Continuous</a:t>
            </a:r>
            <a:r>
              <a:rPr lang="fr-FR" sz="1600" b="1" dirty="0"/>
              <a:t> </a:t>
            </a:r>
            <a:r>
              <a:rPr lang="fr-FR" sz="1600" b="1" dirty="0" err="1"/>
              <a:t>integration</a:t>
            </a:r>
            <a:endParaRPr lang="fr-FR" sz="1600" b="1" dirty="0"/>
          </a:p>
          <a:p>
            <a:pPr marL="342900" indent="-342900">
              <a:lnSpc>
                <a:spcPct val="150000"/>
              </a:lnSpc>
              <a:buFont typeface="+mj-lt"/>
              <a:buAutoNum type="arabicPeriod"/>
            </a:pPr>
            <a:r>
              <a:rPr lang="fr-FR" sz="1600" b="1" dirty="0" err="1"/>
              <a:t>Deployment</a:t>
            </a:r>
            <a:r>
              <a:rPr lang="fr-FR" sz="1600" b="1" dirty="0"/>
              <a:t> automation</a:t>
            </a:r>
          </a:p>
          <a:p>
            <a:pPr marL="342900" indent="-342900">
              <a:lnSpc>
                <a:spcPct val="150000"/>
              </a:lnSpc>
              <a:buFont typeface="+mj-lt"/>
              <a:buAutoNum type="arabicPeriod"/>
            </a:pPr>
            <a:r>
              <a:rPr lang="fr-FR" sz="1600" b="1" dirty="0" err="1"/>
              <a:t>Trunk-based</a:t>
            </a:r>
            <a:r>
              <a:rPr lang="fr-FR" sz="1600" b="1" dirty="0"/>
              <a:t> development</a:t>
            </a:r>
          </a:p>
          <a:p>
            <a:pPr marL="342900" indent="-342900">
              <a:lnSpc>
                <a:spcPct val="150000"/>
              </a:lnSpc>
              <a:buFont typeface="+mj-lt"/>
              <a:buAutoNum type="arabicPeriod"/>
            </a:pPr>
            <a:r>
              <a:rPr lang="en-US" sz="1600" b="1" dirty="0"/>
              <a:t>Test automation and Test data management</a:t>
            </a:r>
          </a:p>
          <a:p>
            <a:pPr marL="342900" indent="-342900">
              <a:lnSpc>
                <a:spcPct val="150000"/>
              </a:lnSpc>
              <a:buFont typeface="+mj-lt"/>
              <a:buAutoNum type="arabicPeriod"/>
            </a:pPr>
            <a:r>
              <a:rPr lang="en-US" sz="1600" b="1" dirty="0"/>
              <a:t>Workshops </a:t>
            </a:r>
          </a:p>
          <a:p>
            <a:pPr>
              <a:lnSpc>
                <a:spcPct val="150000"/>
              </a:lnSpc>
            </a:pPr>
            <a:endParaRPr lang="fr-FR" sz="1600" b="1" dirty="0"/>
          </a:p>
          <a:p>
            <a:pPr>
              <a:lnSpc>
                <a:spcPct val="150000"/>
              </a:lnSpc>
            </a:pPr>
            <a:r>
              <a:rPr lang="fr-FR" sz="2000" b="1" dirty="0"/>
              <a:t>Part 2:</a:t>
            </a:r>
          </a:p>
          <a:p>
            <a:pPr marL="342900" indent="-342900">
              <a:lnSpc>
                <a:spcPct val="150000"/>
              </a:lnSpc>
              <a:buFont typeface="+mj-lt"/>
              <a:buAutoNum type="arabicPeriod"/>
            </a:pPr>
            <a:r>
              <a:rPr lang="en-US" sz="1600" b="1" dirty="0"/>
              <a:t>Automating / accelerating database  (state-based and migration-based approaches)</a:t>
            </a:r>
            <a:endParaRPr lang="fr-FR" sz="1600" b="1" dirty="0"/>
          </a:p>
          <a:p>
            <a:pPr marL="342900" indent="-342900">
              <a:lnSpc>
                <a:spcPct val="150000"/>
              </a:lnSpc>
              <a:buFont typeface="+mj-lt"/>
              <a:buAutoNum type="arabicPeriod"/>
            </a:pPr>
            <a:r>
              <a:rPr lang="fr-FR" sz="1600" b="1" dirty="0"/>
              <a:t>Architecture</a:t>
            </a:r>
          </a:p>
          <a:p>
            <a:pPr marL="342900" indent="-342900">
              <a:lnSpc>
                <a:spcPct val="150000"/>
              </a:lnSpc>
              <a:buFont typeface="+mj-lt"/>
              <a:buAutoNum type="arabicPeriod"/>
            </a:pPr>
            <a:r>
              <a:rPr lang="en-US" sz="1600" b="1" dirty="0"/>
              <a:t>Docker and Kubernetes: The Big Picture</a:t>
            </a:r>
          </a:p>
          <a:p>
            <a:pPr marL="342900" indent="-342900">
              <a:lnSpc>
                <a:spcPct val="150000"/>
              </a:lnSpc>
              <a:buFont typeface="+mj-lt"/>
              <a:buAutoNum type="arabicPeriod"/>
            </a:pPr>
            <a:r>
              <a:rPr lang="fr-FR" sz="1600" b="1" dirty="0"/>
              <a:t>Workshops</a:t>
            </a:r>
          </a:p>
        </p:txBody>
      </p:sp>
    </p:spTree>
    <p:extLst>
      <p:ext uri="{BB962C8B-B14F-4D97-AF65-F5344CB8AC3E}">
        <p14:creationId xmlns:p14="http://schemas.microsoft.com/office/powerpoint/2010/main" val="174048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Common pitfalls</a:t>
            </a:r>
          </a:p>
        </p:txBody>
      </p:sp>
      <p:sp>
        <p:nvSpPr>
          <p:cNvPr id="4" name="Rectangle: Rounded Corners 3">
            <a:extLst>
              <a:ext uri="{FF2B5EF4-FFF2-40B4-BE49-F238E27FC236}">
                <a16:creationId xmlns:a16="http://schemas.microsoft.com/office/drawing/2014/main" id="{EFF8416B-CC46-42C0-ADAE-542266F0268B}"/>
              </a:ext>
            </a:extLst>
          </p:cNvPr>
          <p:cNvSpPr/>
          <p:nvPr/>
        </p:nvSpPr>
        <p:spPr>
          <a:xfrm>
            <a:off x="122830" y="1642877"/>
            <a:ext cx="8898340" cy="1809228"/>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en-US" sz="1600" b="1" dirty="0"/>
              <a:t>An overly heavy code-review process:</a:t>
            </a:r>
          </a:p>
          <a:p>
            <a:pPr marL="285750" indent="-285750">
              <a:buFont typeface="Wingdings" panose="05000000000000000000" pitchFamily="2" charset="2"/>
              <a:buChar char="§"/>
            </a:pPr>
            <a:r>
              <a:rPr lang="en-US" dirty="0"/>
              <a:t>Many organizations have a heavyweight code review process that requires multiple approvals before changes can be merged into trunk. </a:t>
            </a:r>
          </a:p>
          <a:p>
            <a:pPr marL="285750" indent="-285750">
              <a:buFont typeface="Wingdings" panose="05000000000000000000" pitchFamily="2" charset="2"/>
              <a:buChar char="§"/>
            </a:pPr>
            <a:r>
              <a:rPr lang="en-US" dirty="0"/>
              <a:t>When code review takes hours or days, developers avoid working in small batches and instead batch up many changes. </a:t>
            </a:r>
          </a:p>
          <a:p>
            <a:pPr marL="285750" indent="-285750">
              <a:buFont typeface="Wingdings" panose="05000000000000000000" pitchFamily="2" charset="2"/>
              <a:buChar char="§"/>
            </a:pPr>
            <a:r>
              <a:rPr lang="en-US" dirty="0"/>
              <a:t>This in turn leads to a downward spiral where reviewers procrastinate with large code reviews due to their complexity.</a:t>
            </a:r>
            <a:endParaRPr lang="en-US" sz="1200" dirty="0"/>
          </a:p>
        </p:txBody>
      </p:sp>
      <p:sp>
        <p:nvSpPr>
          <p:cNvPr id="5" name="Rectangle: Rounded Corners 4">
            <a:extLst>
              <a:ext uri="{FF2B5EF4-FFF2-40B4-BE49-F238E27FC236}">
                <a16:creationId xmlns:a16="http://schemas.microsoft.com/office/drawing/2014/main" id="{F6383496-DDAC-449E-B92A-60AAA839F75B}"/>
              </a:ext>
            </a:extLst>
          </p:cNvPr>
          <p:cNvSpPr/>
          <p:nvPr/>
        </p:nvSpPr>
        <p:spPr>
          <a:xfrm>
            <a:off x="122830" y="3706679"/>
            <a:ext cx="8898340" cy="13700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en-US" sz="1600" b="1" dirty="0"/>
              <a:t>Performing code reviews asynchronously:</a:t>
            </a:r>
          </a:p>
          <a:p>
            <a:pPr marL="285750" indent="-285750">
              <a:buFont typeface="Arial" panose="020B0604020202020204" pitchFamily="34" charset="0"/>
              <a:buChar char="•"/>
            </a:pPr>
            <a:r>
              <a:rPr lang="en-US" dirty="0"/>
              <a:t>If your team practices pair programming, then the code has already been reviewed by a second person.</a:t>
            </a:r>
          </a:p>
          <a:p>
            <a:pPr marL="285750" indent="-285750">
              <a:buFont typeface="Arial" panose="020B0604020202020204" pitchFamily="34" charset="0"/>
              <a:buChar char="•"/>
            </a:pPr>
            <a:r>
              <a:rPr lang="en-US" dirty="0"/>
              <a:t>If further reviews are required, they should be performed synchronously: </a:t>
            </a:r>
          </a:p>
          <a:p>
            <a:r>
              <a:rPr lang="en-US" dirty="0"/>
              <a:t>      When the developer is ready to commit the code, they should ask somebody else on the team to review the code right then.</a:t>
            </a:r>
          </a:p>
        </p:txBody>
      </p:sp>
      <p:sp>
        <p:nvSpPr>
          <p:cNvPr id="6" name="Rectangle: Rounded Corners 5">
            <a:extLst>
              <a:ext uri="{FF2B5EF4-FFF2-40B4-BE49-F238E27FC236}">
                <a16:creationId xmlns:a16="http://schemas.microsoft.com/office/drawing/2014/main" id="{B9B30BB0-45BE-4A74-9272-041010F336E4}"/>
              </a:ext>
            </a:extLst>
          </p:cNvPr>
          <p:cNvSpPr/>
          <p:nvPr/>
        </p:nvSpPr>
        <p:spPr>
          <a:xfrm>
            <a:off x="122830" y="5380942"/>
            <a:ext cx="8898340" cy="13700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en-US" sz="1600" b="1" dirty="0"/>
              <a:t>Not running automated tests before committing code:</a:t>
            </a:r>
          </a:p>
          <a:p>
            <a:pPr marL="285750" indent="-285750">
              <a:buFont typeface="Wingdings" panose="05000000000000000000" pitchFamily="2" charset="2"/>
              <a:buChar char="§"/>
            </a:pPr>
            <a:r>
              <a:rPr lang="en-US" dirty="0"/>
              <a:t>In order to ensure trunk is kept in a working state, it's essential that tests are run against code changes before commit. </a:t>
            </a:r>
          </a:p>
          <a:p>
            <a:pPr marL="285750" indent="-285750">
              <a:buFont typeface="Wingdings" panose="05000000000000000000" pitchFamily="2" charset="2"/>
              <a:buChar char="§"/>
            </a:pPr>
            <a:r>
              <a:rPr lang="en-US" dirty="0"/>
              <a:t>This can be done on developer workstations, and many tools also provide a facility to run tests remotely against local changes and then commit automatically when they pass.</a:t>
            </a:r>
          </a:p>
        </p:txBody>
      </p:sp>
    </p:spTree>
    <p:extLst>
      <p:ext uri="{BB962C8B-B14F-4D97-AF65-F5344CB8AC3E}">
        <p14:creationId xmlns:p14="http://schemas.microsoft.com/office/powerpoint/2010/main" val="21433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Autofit/>
          </a:bodyPr>
          <a:lstStyle/>
          <a:p>
            <a:pPr lvl="0" algn="ctr">
              <a:spcBef>
                <a:spcPct val="0"/>
              </a:spcBef>
              <a:buClr>
                <a:schemeClr val="dk1"/>
              </a:buClr>
              <a:buSzPts val="3300"/>
            </a:pPr>
            <a:r>
              <a:rPr lang="en-US" sz="2800" b="1" kern="1200" dirty="0">
                <a:solidFill>
                  <a:schemeClr val="bg1"/>
                </a:solidFill>
                <a:latin typeface="+mj-lt"/>
                <a:ea typeface="+mj-ea"/>
                <a:cs typeface="+mj-cs"/>
              </a:rPr>
              <a:t>Ways to improve trunk-based development</a:t>
            </a:r>
          </a:p>
        </p:txBody>
      </p:sp>
      <p:sp>
        <p:nvSpPr>
          <p:cNvPr id="4" name="Rectangle: Rounded Corners 3">
            <a:extLst>
              <a:ext uri="{FF2B5EF4-FFF2-40B4-BE49-F238E27FC236}">
                <a16:creationId xmlns:a16="http://schemas.microsoft.com/office/drawing/2014/main" id="{EFF8416B-CC46-42C0-ADAE-542266F0268B}"/>
              </a:ext>
            </a:extLst>
          </p:cNvPr>
          <p:cNvSpPr/>
          <p:nvPr/>
        </p:nvSpPr>
        <p:spPr>
          <a:xfrm>
            <a:off x="95535" y="1597015"/>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1800" b="1" dirty="0" err="1"/>
              <a:t>Develop</a:t>
            </a:r>
            <a:r>
              <a:rPr lang="fr-FR" sz="1800" b="1" dirty="0"/>
              <a:t> in </a:t>
            </a:r>
            <a:r>
              <a:rPr lang="fr-FR" sz="1800" b="1" dirty="0" err="1"/>
              <a:t>small</a:t>
            </a:r>
            <a:r>
              <a:rPr lang="fr-FR" sz="1800" b="1" dirty="0"/>
              <a:t> </a:t>
            </a:r>
            <a:r>
              <a:rPr lang="fr-FR" sz="1800" b="1" dirty="0" err="1"/>
              <a:t>batches</a:t>
            </a:r>
            <a:endParaRPr lang="en-US" sz="2800" b="1" dirty="0"/>
          </a:p>
        </p:txBody>
      </p:sp>
      <p:sp>
        <p:nvSpPr>
          <p:cNvPr id="5" name="Rectangle: Rounded Corners 4">
            <a:extLst>
              <a:ext uri="{FF2B5EF4-FFF2-40B4-BE49-F238E27FC236}">
                <a16:creationId xmlns:a16="http://schemas.microsoft.com/office/drawing/2014/main" id="{F6383496-DDAC-449E-B92A-60AAA839F75B}"/>
              </a:ext>
            </a:extLst>
          </p:cNvPr>
          <p:cNvSpPr/>
          <p:nvPr/>
        </p:nvSpPr>
        <p:spPr>
          <a:xfrm>
            <a:off x="95535" y="2387974"/>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1800" b="1" dirty="0" err="1"/>
              <a:t>Perform</a:t>
            </a:r>
            <a:r>
              <a:rPr lang="fr-FR" sz="1800" b="1" dirty="0"/>
              <a:t> </a:t>
            </a:r>
            <a:r>
              <a:rPr lang="fr-FR" sz="1800" b="1" dirty="0" err="1"/>
              <a:t>synchronous</a:t>
            </a:r>
            <a:r>
              <a:rPr lang="fr-FR" sz="1800" b="1" dirty="0"/>
              <a:t> code </a:t>
            </a:r>
            <a:r>
              <a:rPr lang="fr-FR" sz="1800" b="1" dirty="0" err="1"/>
              <a:t>review</a:t>
            </a:r>
            <a:endParaRPr lang="en-US" sz="2800" b="1" dirty="0"/>
          </a:p>
        </p:txBody>
      </p:sp>
      <p:sp>
        <p:nvSpPr>
          <p:cNvPr id="6" name="Rectangle: Rounded Corners 5">
            <a:extLst>
              <a:ext uri="{FF2B5EF4-FFF2-40B4-BE49-F238E27FC236}">
                <a16:creationId xmlns:a16="http://schemas.microsoft.com/office/drawing/2014/main" id="{B9B30BB0-45BE-4A74-9272-041010F336E4}"/>
              </a:ext>
            </a:extLst>
          </p:cNvPr>
          <p:cNvSpPr/>
          <p:nvPr/>
        </p:nvSpPr>
        <p:spPr>
          <a:xfrm>
            <a:off x="95535" y="3178933"/>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1800" b="1" dirty="0" err="1"/>
              <a:t>Implement</a:t>
            </a:r>
            <a:r>
              <a:rPr lang="fr-FR" sz="1800" b="1" dirty="0"/>
              <a:t> </a:t>
            </a:r>
            <a:r>
              <a:rPr lang="fr-FR" sz="1800" b="1" dirty="0" err="1"/>
              <a:t>comprehensive</a:t>
            </a:r>
            <a:r>
              <a:rPr lang="fr-FR" sz="1800" b="1" dirty="0"/>
              <a:t> </a:t>
            </a:r>
            <a:r>
              <a:rPr lang="fr-FR" sz="1800" b="1" dirty="0" err="1"/>
              <a:t>automated</a:t>
            </a:r>
            <a:r>
              <a:rPr lang="fr-FR" sz="1800" b="1" dirty="0"/>
              <a:t> </a:t>
            </a:r>
            <a:r>
              <a:rPr lang="fr-FR" sz="1800" b="1" dirty="0" err="1"/>
              <a:t>testing</a:t>
            </a:r>
            <a:endParaRPr lang="en-US" sz="3200" b="1" dirty="0"/>
          </a:p>
        </p:txBody>
      </p:sp>
      <p:sp>
        <p:nvSpPr>
          <p:cNvPr id="7" name="Rectangle: Rounded Corners 6">
            <a:extLst>
              <a:ext uri="{FF2B5EF4-FFF2-40B4-BE49-F238E27FC236}">
                <a16:creationId xmlns:a16="http://schemas.microsoft.com/office/drawing/2014/main" id="{4D33BE98-A648-4781-9831-519A39961BBA}"/>
              </a:ext>
            </a:extLst>
          </p:cNvPr>
          <p:cNvSpPr/>
          <p:nvPr/>
        </p:nvSpPr>
        <p:spPr>
          <a:xfrm>
            <a:off x="95535" y="3934296"/>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1800" b="1" dirty="0"/>
              <a:t>Have a fast </a:t>
            </a:r>
            <a:r>
              <a:rPr lang="fr-FR" sz="1800" b="1" dirty="0" err="1"/>
              <a:t>build</a:t>
            </a:r>
            <a:r>
              <a:rPr lang="fr-FR" sz="1800" dirty="0"/>
              <a:t>. </a:t>
            </a:r>
            <a:endParaRPr lang="en-US" sz="3200" b="1" dirty="0"/>
          </a:p>
        </p:txBody>
      </p:sp>
      <p:sp>
        <p:nvSpPr>
          <p:cNvPr id="8" name="Rectangle: Rounded Corners 7">
            <a:extLst>
              <a:ext uri="{FF2B5EF4-FFF2-40B4-BE49-F238E27FC236}">
                <a16:creationId xmlns:a16="http://schemas.microsoft.com/office/drawing/2014/main" id="{DEE0B47F-EAA0-48F7-9CD7-F6BFE6C1E4FF}"/>
              </a:ext>
            </a:extLst>
          </p:cNvPr>
          <p:cNvSpPr/>
          <p:nvPr/>
        </p:nvSpPr>
        <p:spPr>
          <a:xfrm>
            <a:off x="95535" y="4689659"/>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Create a core group of advocates and mentors</a:t>
            </a:r>
            <a:endParaRPr lang="en-US" sz="3200" b="1" dirty="0"/>
          </a:p>
        </p:txBody>
      </p:sp>
    </p:spTree>
    <p:extLst>
      <p:ext uri="{BB962C8B-B14F-4D97-AF65-F5344CB8AC3E}">
        <p14:creationId xmlns:p14="http://schemas.microsoft.com/office/powerpoint/2010/main" val="67990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3200" b="1" kern="1200" dirty="0">
                <a:solidFill>
                  <a:schemeClr val="bg1"/>
                </a:solidFill>
                <a:latin typeface="+mj-lt"/>
                <a:ea typeface="+mj-ea"/>
                <a:cs typeface="+mj-cs"/>
              </a:rPr>
              <a:t>Ways to measure trunk-based development</a:t>
            </a:r>
          </a:p>
        </p:txBody>
      </p:sp>
      <p:pic>
        <p:nvPicPr>
          <p:cNvPr id="2" name="Picture 1">
            <a:extLst>
              <a:ext uri="{FF2B5EF4-FFF2-40B4-BE49-F238E27FC236}">
                <a16:creationId xmlns:a16="http://schemas.microsoft.com/office/drawing/2014/main" id="{F000D728-89C8-4C0B-989C-4453EF014176}"/>
              </a:ext>
            </a:extLst>
          </p:cNvPr>
          <p:cNvPicPr>
            <a:picLocks noChangeAspect="1"/>
          </p:cNvPicPr>
          <p:nvPr/>
        </p:nvPicPr>
        <p:blipFill>
          <a:blip r:embed="rId3"/>
          <a:stretch>
            <a:fillRect/>
          </a:stretch>
        </p:blipFill>
        <p:spPr>
          <a:xfrm>
            <a:off x="0" y="1396588"/>
            <a:ext cx="9136977" cy="5359054"/>
          </a:xfrm>
          <a:prstGeom prst="rect">
            <a:avLst/>
          </a:prstGeom>
        </p:spPr>
      </p:pic>
    </p:spTree>
    <p:extLst>
      <p:ext uri="{BB962C8B-B14F-4D97-AF65-F5344CB8AC3E}">
        <p14:creationId xmlns:p14="http://schemas.microsoft.com/office/powerpoint/2010/main" val="625710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sz="4400" b="1" dirty="0" err="1"/>
              <a:t>Continuous</a:t>
            </a:r>
            <a:r>
              <a:rPr lang="fr-FR" sz="4400" b="1" dirty="0"/>
              <a:t> </a:t>
            </a:r>
            <a:r>
              <a:rPr lang="fr-FR" sz="4400" b="1" dirty="0" err="1"/>
              <a:t>Integration</a:t>
            </a:r>
            <a:endParaRPr lang="fr-FR" sz="4400" b="1" dirty="0"/>
          </a:p>
        </p:txBody>
      </p:sp>
    </p:spTree>
    <p:extLst>
      <p:ext uri="{BB962C8B-B14F-4D97-AF65-F5344CB8AC3E}">
        <p14:creationId xmlns:p14="http://schemas.microsoft.com/office/powerpoint/2010/main" val="337410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300" b="1" kern="1200" dirty="0">
                <a:solidFill>
                  <a:srgbClr val="FFFFFF"/>
                </a:solidFill>
                <a:latin typeface="+mj-lt"/>
                <a:ea typeface="+mj-ea"/>
                <a:cs typeface="+mj-cs"/>
              </a:rPr>
              <a:t>Why Use Continuous Integration ?</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0DCB7E8-CEF9-44C5-ABCD-99D97012B770}"/>
              </a:ext>
            </a:extLst>
          </p:cNvPr>
          <p:cNvPicPr>
            <a:picLocks noChangeAspect="1"/>
          </p:cNvPicPr>
          <p:nvPr/>
        </p:nvPicPr>
        <p:blipFill>
          <a:blip r:embed="rId3"/>
          <a:stretch>
            <a:fillRect/>
          </a:stretch>
        </p:blipFill>
        <p:spPr>
          <a:xfrm>
            <a:off x="59324" y="2310834"/>
            <a:ext cx="8830797" cy="4443238"/>
          </a:xfrm>
          <a:prstGeom prst="rect">
            <a:avLst/>
          </a:prstGeom>
        </p:spPr>
      </p:pic>
    </p:spTree>
    <p:extLst>
      <p:ext uri="{BB962C8B-B14F-4D97-AF65-F5344CB8AC3E}">
        <p14:creationId xmlns:p14="http://schemas.microsoft.com/office/powerpoint/2010/main" val="159640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600" b="1" kern="1200" dirty="0">
                <a:solidFill>
                  <a:srgbClr val="FFFFFF"/>
                </a:solidFill>
                <a:latin typeface="+mj-lt"/>
                <a:ea typeface="+mj-ea"/>
                <a:cs typeface="+mj-cs"/>
              </a:rPr>
              <a:t>What is Continuous Integration (Ci) ?</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45D500A-2BC8-45BF-AAE7-3F7959DD298D}"/>
              </a:ext>
            </a:extLst>
          </p:cNvPr>
          <p:cNvPicPr>
            <a:picLocks noChangeAspect="1"/>
          </p:cNvPicPr>
          <p:nvPr/>
        </p:nvPicPr>
        <p:blipFill>
          <a:blip r:embed="rId3"/>
          <a:stretch>
            <a:fillRect/>
          </a:stretch>
        </p:blipFill>
        <p:spPr>
          <a:xfrm>
            <a:off x="690021" y="2433498"/>
            <a:ext cx="7763958" cy="1991003"/>
          </a:xfrm>
          <a:prstGeom prst="rect">
            <a:avLst/>
          </a:prstGeom>
        </p:spPr>
      </p:pic>
    </p:spTree>
    <p:extLst>
      <p:ext uri="{BB962C8B-B14F-4D97-AF65-F5344CB8AC3E}">
        <p14:creationId xmlns:p14="http://schemas.microsoft.com/office/powerpoint/2010/main" val="285483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600" b="1" kern="1200" dirty="0">
                <a:solidFill>
                  <a:srgbClr val="FFFFFF"/>
                </a:solidFill>
                <a:latin typeface="+mj-lt"/>
                <a:ea typeface="+mj-ea"/>
                <a:cs typeface="+mj-cs"/>
              </a:rPr>
              <a:t>How to Do Continuous Integration ?</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E74641A-E76F-423D-B73C-1FD6EAF1FAE4}"/>
              </a:ext>
            </a:extLst>
          </p:cNvPr>
          <p:cNvPicPr>
            <a:picLocks noChangeAspect="1"/>
          </p:cNvPicPr>
          <p:nvPr/>
        </p:nvPicPr>
        <p:blipFill>
          <a:blip r:embed="rId3"/>
          <a:stretch>
            <a:fillRect/>
          </a:stretch>
        </p:blipFill>
        <p:spPr>
          <a:xfrm>
            <a:off x="0" y="5574125"/>
            <a:ext cx="9144000" cy="1268825"/>
          </a:xfrm>
          <a:prstGeom prst="rect">
            <a:avLst/>
          </a:prstGeom>
        </p:spPr>
      </p:pic>
      <p:pic>
        <p:nvPicPr>
          <p:cNvPr id="5" name="Picture 4">
            <a:extLst>
              <a:ext uri="{FF2B5EF4-FFF2-40B4-BE49-F238E27FC236}">
                <a16:creationId xmlns:a16="http://schemas.microsoft.com/office/drawing/2014/main" id="{A7E7422B-2CC0-4642-A040-6475E04FCCE8}"/>
              </a:ext>
            </a:extLst>
          </p:cNvPr>
          <p:cNvPicPr>
            <a:picLocks noChangeAspect="1"/>
          </p:cNvPicPr>
          <p:nvPr/>
        </p:nvPicPr>
        <p:blipFill>
          <a:blip r:embed="rId4"/>
          <a:stretch>
            <a:fillRect/>
          </a:stretch>
        </p:blipFill>
        <p:spPr>
          <a:xfrm>
            <a:off x="2912011" y="2310835"/>
            <a:ext cx="3305055" cy="3233400"/>
          </a:xfrm>
          <a:prstGeom prst="rect">
            <a:avLst/>
          </a:prstGeom>
        </p:spPr>
      </p:pic>
    </p:spTree>
    <p:extLst>
      <p:ext uri="{BB962C8B-B14F-4D97-AF65-F5344CB8AC3E}">
        <p14:creationId xmlns:p14="http://schemas.microsoft.com/office/powerpoint/2010/main" val="1636832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Common pitfalls</a:t>
            </a:r>
          </a:p>
        </p:txBody>
      </p:sp>
      <p:sp>
        <p:nvSpPr>
          <p:cNvPr id="5" name="Rectangle: Rounded Corners 4">
            <a:extLst>
              <a:ext uri="{FF2B5EF4-FFF2-40B4-BE49-F238E27FC236}">
                <a16:creationId xmlns:a16="http://schemas.microsoft.com/office/drawing/2014/main" id="{03CADEDD-3C89-4876-946C-602BE31A9A0A}"/>
              </a:ext>
            </a:extLst>
          </p:cNvPr>
          <p:cNvSpPr/>
          <p:nvPr/>
        </p:nvSpPr>
        <p:spPr>
          <a:xfrm>
            <a:off x="95535" y="1597015"/>
            <a:ext cx="8898340" cy="600275"/>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putting everything into the code repository:</a:t>
            </a:r>
          </a:p>
          <a:p>
            <a:r>
              <a:rPr lang="en-US" dirty="0"/>
              <a:t>Everything that's needed to build and configure the application and the system should be in your repository.</a:t>
            </a:r>
            <a:endParaRPr lang="fr-FR" dirty="0"/>
          </a:p>
        </p:txBody>
      </p:sp>
      <p:sp>
        <p:nvSpPr>
          <p:cNvPr id="6" name="Rectangle: Rounded Corners 5">
            <a:extLst>
              <a:ext uri="{FF2B5EF4-FFF2-40B4-BE49-F238E27FC236}">
                <a16:creationId xmlns:a16="http://schemas.microsoft.com/office/drawing/2014/main" id="{75300D46-DBF9-4608-9EE9-8DE61064581F}"/>
              </a:ext>
            </a:extLst>
          </p:cNvPr>
          <p:cNvSpPr/>
          <p:nvPr/>
        </p:nvSpPr>
        <p:spPr>
          <a:xfrm>
            <a:off x="95535" y="2424848"/>
            <a:ext cx="8898340" cy="60027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automating the build process:</a:t>
            </a:r>
          </a:p>
          <a:p>
            <a:r>
              <a:rPr lang="en-US" dirty="0"/>
              <a:t>Manual steps create opportunities for mistakes and leave steps undocumented.</a:t>
            </a:r>
            <a:endParaRPr lang="fr-FR" dirty="0"/>
          </a:p>
        </p:txBody>
      </p:sp>
      <p:sp>
        <p:nvSpPr>
          <p:cNvPr id="7" name="Rectangle: Rounded Corners 6">
            <a:extLst>
              <a:ext uri="{FF2B5EF4-FFF2-40B4-BE49-F238E27FC236}">
                <a16:creationId xmlns:a16="http://schemas.microsoft.com/office/drawing/2014/main" id="{B6430BEA-B09B-411A-8D0B-7312D6450D2D}"/>
              </a:ext>
            </a:extLst>
          </p:cNvPr>
          <p:cNvSpPr/>
          <p:nvPr/>
        </p:nvSpPr>
        <p:spPr>
          <a:xfrm>
            <a:off x="95535" y="3235055"/>
            <a:ext cx="8898340" cy="78609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fixing broken builds right away:</a:t>
            </a:r>
          </a:p>
          <a:p>
            <a:r>
              <a:rPr lang="en-US" dirty="0"/>
              <a:t>A key goal of CI is having a stable build from which everyone can develop.</a:t>
            </a:r>
          </a:p>
          <a:p>
            <a:r>
              <a:rPr lang="en-US" dirty="0"/>
              <a:t>If the build can't be fixed in a few minutes, the offending change should be identified and reverted</a:t>
            </a:r>
            <a:r>
              <a:rPr lang="en-US" sz="1600" dirty="0"/>
              <a:t>.</a:t>
            </a:r>
            <a:endParaRPr lang="fr-FR" sz="1600" dirty="0"/>
          </a:p>
        </p:txBody>
      </p:sp>
      <p:sp>
        <p:nvSpPr>
          <p:cNvPr id="8" name="Rectangle: Rounded Corners 7">
            <a:extLst>
              <a:ext uri="{FF2B5EF4-FFF2-40B4-BE49-F238E27FC236}">
                <a16:creationId xmlns:a16="http://schemas.microsoft.com/office/drawing/2014/main" id="{88211754-1170-4C01-84D6-914FD180305F}"/>
              </a:ext>
            </a:extLst>
          </p:cNvPr>
          <p:cNvSpPr/>
          <p:nvPr/>
        </p:nvSpPr>
        <p:spPr>
          <a:xfrm>
            <a:off x="95535" y="4216357"/>
            <a:ext cx="8898340" cy="60027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triggering quick tests on every change:</a:t>
            </a:r>
          </a:p>
          <a:p>
            <a:r>
              <a:rPr lang="en-US" dirty="0"/>
              <a:t>Full end-to-end tests are necessary, but quick tests (unit tests) are also important to enable fast feedback.</a:t>
            </a:r>
            <a:endParaRPr lang="fr-FR" dirty="0"/>
          </a:p>
        </p:txBody>
      </p:sp>
      <p:sp>
        <p:nvSpPr>
          <p:cNvPr id="9" name="Rectangle: Rounded Corners 8">
            <a:extLst>
              <a:ext uri="{FF2B5EF4-FFF2-40B4-BE49-F238E27FC236}">
                <a16:creationId xmlns:a16="http://schemas.microsoft.com/office/drawing/2014/main" id="{52F0E3C0-FB96-428E-A904-E34804432BD1}"/>
              </a:ext>
            </a:extLst>
          </p:cNvPr>
          <p:cNvSpPr/>
          <p:nvPr/>
        </p:nvSpPr>
        <p:spPr>
          <a:xfrm>
            <a:off x="95535" y="5022119"/>
            <a:ext cx="8898340" cy="62791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putting everything into the code repository:</a:t>
            </a:r>
          </a:p>
          <a:p>
            <a:r>
              <a:rPr lang="en-US" dirty="0"/>
              <a:t>Everything that's needed to build and configure the application and the system should be in your repository.</a:t>
            </a:r>
            <a:endParaRPr lang="fr-FR" dirty="0"/>
          </a:p>
        </p:txBody>
      </p:sp>
      <p:sp>
        <p:nvSpPr>
          <p:cNvPr id="10" name="Rectangle: Rounded Corners 9">
            <a:extLst>
              <a:ext uri="{FF2B5EF4-FFF2-40B4-BE49-F238E27FC236}">
                <a16:creationId xmlns:a16="http://schemas.microsoft.com/office/drawing/2014/main" id="{995034A5-7A7E-46F1-BDB3-4BCE530BBD2C}"/>
              </a:ext>
            </a:extLst>
          </p:cNvPr>
          <p:cNvSpPr/>
          <p:nvPr/>
        </p:nvSpPr>
        <p:spPr>
          <a:xfrm>
            <a:off x="95535" y="5845234"/>
            <a:ext cx="8898340" cy="81487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merging into trunk often enough:</a:t>
            </a:r>
          </a:p>
          <a:p>
            <a:r>
              <a:rPr lang="en-US" dirty="0"/>
              <a:t>Many organizations have automated tests and builds, but don't enforce a daily merge into trunk.</a:t>
            </a:r>
          </a:p>
          <a:p>
            <a:r>
              <a:rPr lang="en-US" dirty="0"/>
              <a:t>This leads to long-lived branches that are harder to integrate, and to long feedback loops for the developers.</a:t>
            </a:r>
            <a:endParaRPr lang="fr-FR" dirty="0"/>
          </a:p>
        </p:txBody>
      </p:sp>
    </p:spTree>
    <p:extLst>
      <p:ext uri="{BB962C8B-B14F-4D97-AF65-F5344CB8AC3E}">
        <p14:creationId xmlns:p14="http://schemas.microsoft.com/office/powerpoint/2010/main" val="323011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Ways to measure CI</a:t>
            </a:r>
          </a:p>
        </p:txBody>
      </p:sp>
      <p:pic>
        <p:nvPicPr>
          <p:cNvPr id="2" name="Picture 1">
            <a:extLst>
              <a:ext uri="{FF2B5EF4-FFF2-40B4-BE49-F238E27FC236}">
                <a16:creationId xmlns:a16="http://schemas.microsoft.com/office/drawing/2014/main" id="{3B0E352B-C7DA-408D-807C-EBEA0B2F0344}"/>
              </a:ext>
            </a:extLst>
          </p:cNvPr>
          <p:cNvPicPr>
            <a:picLocks noChangeAspect="1"/>
          </p:cNvPicPr>
          <p:nvPr/>
        </p:nvPicPr>
        <p:blipFill>
          <a:blip r:embed="rId3"/>
          <a:stretch>
            <a:fillRect/>
          </a:stretch>
        </p:blipFill>
        <p:spPr>
          <a:xfrm>
            <a:off x="0" y="1670681"/>
            <a:ext cx="9144000" cy="4585897"/>
          </a:xfrm>
          <a:prstGeom prst="rect">
            <a:avLst/>
          </a:prstGeom>
        </p:spPr>
      </p:pic>
    </p:spTree>
    <p:extLst>
      <p:ext uri="{BB962C8B-B14F-4D97-AF65-F5344CB8AC3E}">
        <p14:creationId xmlns:p14="http://schemas.microsoft.com/office/powerpoint/2010/main" val="2621681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773724" y="4197080"/>
            <a:ext cx="8032652"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b="1" dirty="0" err="1"/>
              <a:t>Continuous</a:t>
            </a:r>
            <a:r>
              <a:rPr lang="fr-FR" b="1" dirty="0"/>
              <a:t> Delivery</a:t>
            </a:r>
          </a:p>
        </p:txBody>
      </p:sp>
    </p:spTree>
    <p:extLst>
      <p:ext uri="{BB962C8B-B14F-4D97-AF65-F5344CB8AC3E}">
        <p14:creationId xmlns:p14="http://schemas.microsoft.com/office/powerpoint/2010/main" val="1736231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DevOps in Context</a:t>
            </a:r>
          </a:p>
        </p:txBody>
      </p:sp>
      <p:pic>
        <p:nvPicPr>
          <p:cNvPr id="5" name="Picture 4">
            <a:extLst>
              <a:ext uri="{FF2B5EF4-FFF2-40B4-BE49-F238E27FC236}">
                <a16:creationId xmlns:a16="http://schemas.microsoft.com/office/drawing/2014/main" id="{99B6CB69-DAEA-4F20-AAD8-C141B14B5907}"/>
              </a:ext>
            </a:extLst>
          </p:cNvPr>
          <p:cNvPicPr>
            <a:picLocks noChangeAspect="1"/>
          </p:cNvPicPr>
          <p:nvPr/>
        </p:nvPicPr>
        <p:blipFill>
          <a:blip r:embed="rId3"/>
          <a:stretch>
            <a:fillRect/>
          </a:stretch>
        </p:blipFill>
        <p:spPr>
          <a:xfrm>
            <a:off x="-33428" y="2004767"/>
            <a:ext cx="9177428" cy="4209766"/>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a:t>
            </a:fld>
            <a:endParaRPr lang="fr-FR"/>
          </a:p>
        </p:txBody>
      </p:sp>
    </p:spTree>
    <p:extLst>
      <p:ext uri="{BB962C8B-B14F-4D97-AF65-F5344CB8AC3E}">
        <p14:creationId xmlns:p14="http://schemas.microsoft.com/office/powerpoint/2010/main" val="1860189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Continuous Delivery (Cd)</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6377747-3509-4BDE-8E98-4319B5B0AA43}"/>
              </a:ext>
            </a:extLst>
          </p:cNvPr>
          <p:cNvPicPr>
            <a:picLocks noChangeAspect="1"/>
          </p:cNvPicPr>
          <p:nvPr/>
        </p:nvPicPr>
        <p:blipFill>
          <a:blip r:embed="rId3"/>
          <a:stretch>
            <a:fillRect/>
          </a:stretch>
        </p:blipFill>
        <p:spPr>
          <a:xfrm>
            <a:off x="700617" y="2410240"/>
            <a:ext cx="7742766" cy="4285981"/>
          </a:xfrm>
          <a:prstGeom prst="rect">
            <a:avLst/>
          </a:prstGeom>
        </p:spPr>
      </p:pic>
    </p:spTree>
    <p:extLst>
      <p:ext uri="{BB962C8B-B14F-4D97-AF65-F5344CB8AC3E}">
        <p14:creationId xmlns:p14="http://schemas.microsoft.com/office/powerpoint/2010/main" val="1779792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Why Use Continuous Delivery?</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DDAEA0F-8A0F-4D30-A471-11189C7DF05B}"/>
              </a:ext>
            </a:extLst>
          </p:cNvPr>
          <p:cNvPicPr>
            <a:picLocks noChangeAspect="1"/>
          </p:cNvPicPr>
          <p:nvPr/>
        </p:nvPicPr>
        <p:blipFill>
          <a:blip r:embed="rId3"/>
          <a:stretch>
            <a:fillRect/>
          </a:stretch>
        </p:blipFill>
        <p:spPr>
          <a:xfrm>
            <a:off x="1420837" y="2310834"/>
            <a:ext cx="6580956" cy="4547166"/>
          </a:xfrm>
          <a:prstGeom prst="rect">
            <a:avLst/>
          </a:prstGeom>
        </p:spPr>
      </p:pic>
    </p:spTree>
    <p:extLst>
      <p:ext uri="{BB962C8B-B14F-4D97-AF65-F5344CB8AC3E}">
        <p14:creationId xmlns:p14="http://schemas.microsoft.com/office/powerpoint/2010/main" val="453429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300" b="1" kern="1200" dirty="0">
                <a:solidFill>
                  <a:srgbClr val="FFFFFF"/>
                </a:solidFill>
                <a:latin typeface="+mj-lt"/>
                <a:ea typeface="+mj-ea"/>
                <a:cs typeface="+mj-cs"/>
              </a:rPr>
              <a:t>How to Do Continuous Delivery?</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815EF24-5444-4405-A9F0-794BB72EC041}"/>
              </a:ext>
            </a:extLst>
          </p:cNvPr>
          <p:cNvPicPr>
            <a:picLocks noChangeAspect="1"/>
          </p:cNvPicPr>
          <p:nvPr/>
        </p:nvPicPr>
        <p:blipFill>
          <a:blip r:embed="rId3"/>
          <a:stretch>
            <a:fillRect/>
          </a:stretch>
        </p:blipFill>
        <p:spPr>
          <a:xfrm>
            <a:off x="-1" y="2957733"/>
            <a:ext cx="9144000" cy="2974144"/>
          </a:xfrm>
          <a:prstGeom prst="rect">
            <a:avLst/>
          </a:prstGeom>
        </p:spPr>
      </p:pic>
    </p:spTree>
    <p:extLst>
      <p:ext uri="{BB962C8B-B14F-4D97-AF65-F5344CB8AC3E}">
        <p14:creationId xmlns:p14="http://schemas.microsoft.com/office/powerpoint/2010/main" val="96331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sz="4400" b="1" dirty="0" err="1"/>
              <a:t>Continuous</a:t>
            </a:r>
            <a:r>
              <a:rPr lang="fr-FR" sz="4400" b="1" dirty="0"/>
              <a:t> </a:t>
            </a:r>
            <a:r>
              <a:rPr lang="fr-FR" sz="4400" b="1" dirty="0" err="1"/>
              <a:t>Deployment</a:t>
            </a:r>
            <a:endParaRPr lang="fr-FR" sz="4400" b="1" dirty="0"/>
          </a:p>
        </p:txBody>
      </p:sp>
    </p:spTree>
    <p:extLst>
      <p:ext uri="{BB962C8B-B14F-4D97-AF65-F5344CB8AC3E}">
        <p14:creationId xmlns:p14="http://schemas.microsoft.com/office/powerpoint/2010/main" val="671471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300" b="1" kern="1200" dirty="0">
                <a:solidFill>
                  <a:srgbClr val="FFFFFF"/>
                </a:solidFill>
                <a:latin typeface="+mj-lt"/>
                <a:ea typeface="+mj-ea"/>
                <a:cs typeface="+mj-cs"/>
              </a:rPr>
              <a:t>What is Continuous Deployment ?</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AFC1130-FCAB-4358-9537-77B1F38DE9AE}"/>
              </a:ext>
            </a:extLst>
          </p:cNvPr>
          <p:cNvPicPr>
            <a:picLocks noChangeAspect="1"/>
          </p:cNvPicPr>
          <p:nvPr/>
        </p:nvPicPr>
        <p:blipFill>
          <a:blip r:embed="rId3"/>
          <a:stretch>
            <a:fillRect/>
          </a:stretch>
        </p:blipFill>
        <p:spPr>
          <a:xfrm>
            <a:off x="792708" y="2310834"/>
            <a:ext cx="7558667" cy="4547166"/>
          </a:xfrm>
          <a:prstGeom prst="rect">
            <a:avLst/>
          </a:prstGeom>
        </p:spPr>
      </p:pic>
    </p:spTree>
    <p:extLst>
      <p:ext uri="{BB962C8B-B14F-4D97-AF65-F5344CB8AC3E}">
        <p14:creationId xmlns:p14="http://schemas.microsoft.com/office/powerpoint/2010/main" val="29331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Continuous Delivery Versus Deployment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1AC911-717F-42DD-B650-A8FBD7DCD1AB}"/>
              </a:ext>
            </a:extLst>
          </p:cNvPr>
          <p:cNvPicPr>
            <a:picLocks noChangeAspect="1"/>
          </p:cNvPicPr>
          <p:nvPr/>
        </p:nvPicPr>
        <p:blipFill>
          <a:blip r:embed="rId3"/>
          <a:stretch>
            <a:fillRect/>
          </a:stretch>
        </p:blipFill>
        <p:spPr>
          <a:xfrm>
            <a:off x="0" y="2676291"/>
            <a:ext cx="9144000" cy="3838223"/>
          </a:xfrm>
          <a:prstGeom prst="rect">
            <a:avLst/>
          </a:prstGeom>
        </p:spPr>
      </p:pic>
    </p:spTree>
    <p:extLst>
      <p:ext uri="{BB962C8B-B14F-4D97-AF65-F5344CB8AC3E}">
        <p14:creationId xmlns:p14="http://schemas.microsoft.com/office/powerpoint/2010/main" val="44179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685800" y="425100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b="1" dirty="0"/>
              <a:t>CI/CD Pipelines</a:t>
            </a:r>
            <a:endParaRPr lang="fr-FR" sz="4400" b="1" dirty="0"/>
          </a:p>
        </p:txBody>
      </p:sp>
    </p:spTree>
    <p:extLst>
      <p:ext uri="{BB962C8B-B14F-4D97-AF65-F5344CB8AC3E}">
        <p14:creationId xmlns:p14="http://schemas.microsoft.com/office/powerpoint/2010/main" val="4133765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WHAT IS A CI/CD PIPELINE?</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0F04D0D-82F7-4B4D-BE19-930D7044D6D8}"/>
              </a:ext>
            </a:extLst>
          </p:cNvPr>
          <p:cNvPicPr>
            <a:picLocks noChangeAspect="1"/>
          </p:cNvPicPr>
          <p:nvPr/>
        </p:nvPicPr>
        <p:blipFill>
          <a:blip r:embed="rId3"/>
          <a:stretch>
            <a:fillRect/>
          </a:stretch>
        </p:blipFill>
        <p:spPr>
          <a:xfrm>
            <a:off x="0" y="2655489"/>
            <a:ext cx="9144000" cy="1547021"/>
          </a:xfrm>
          <a:prstGeom prst="rect">
            <a:avLst/>
          </a:prstGeom>
        </p:spPr>
      </p:pic>
      <p:pic>
        <p:nvPicPr>
          <p:cNvPr id="4" name="Picture 3">
            <a:extLst>
              <a:ext uri="{FF2B5EF4-FFF2-40B4-BE49-F238E27FC236}">
                <a16:creationId xmlns:a16="http://schemas.microsoft.com/office/drawing/2014/main" id="{A6CB9EA9-7324-4E9F-9CAE-B56B9EF0A931}"/>
              </a:ext>
            </a:extLst>
          </p:cNvPr>
          <p:cNvPicPr>
            <a:picLocks noChangeAspect="1"/>
          </p:cNvPicPr>
          <p:nvPr/>
        </p:nvPicPr>
        <p:blipFill>
          <a:blip r:embed="rId4"/>
          <a:stretch>
            <a:fillRect/>
          </a:stretch>
        </p:blipFill>
        <p:spPr>
          <a:xfrm>
            <a:off x="1184312" y="4533096"/>
            <a:ext cx="6775373" cy="2187743"/>
          </a:xfrm>
          <a:prstGeom prst="rect">
            <a:avLst/>
          </a:prstGeom>
        </p:spPr>
      </p:pic>
    </p:spTree>
    <p:extLst>
      <p:ext uri="{BB962C8B-B14F-4D97-AF65-F5344CB8AC3E}">
        <p14:creationId xmlns:p14="http://schemas.microsoft.com/office/powerpoint/2010/main" val="1827676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WHY USE A CI/CD PIPELINE?</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415F9B4-6FEF-4EF8-A12E-99288083A182}"/>
              </a:ext>
            </a:extLst>
          </p:cNvPr>
          <p:cNvPicPr>
            <a:picLocks noChangeAspect="1"/>
          </p:cNvPicPr>
          <p:nvPr/>
        </p:nvPicPr>
        <p:blipFill>
          <a:blip r:embed="rId3"/>
          <a:stretch>
            <a:fillRect/>
          </a:stretch>
        </p:blipFill>
        <p:spPr>
          <a:xfrm>
            <a:off x="0" y="2677819"/>
            <a:ext cx="9144000" cy="1502361"/>
          </a:xfrm>
          <a:prstGeom prst="rect">
            <a:avLst/>
          </a:prstGeom>
        </p:spPr>
      </p:pic>
    </p:spTree>
    <p:extLst>
      <p:ext uri="{BB962C8B-B14F-4D97-AF65-F5344CB8AC3E}">
        <p14:creationId xmlns:p14="http://schemas.microsoft.com/office/powerpoint/2010/main" val="429242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Anatomy of CI/CD Pipelines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CBF6E5D-2DFE-4061-8396-7C652F900B40}"/>
              </a:ext>
            </a:extLst>
          </p:cNvPr>
          <p:cNvPicPr>
            <a:picLocks noChangeAspect="1"/>
          </p:cNvPicPr>
          <p:nvPr/>
        </p:nvPicPr>
        <p:blipFill>
          <a:blip r:embed="rId3"/>
          <a:stretch>
            <a:fillRect/>
          </a:stretch>
        </p:blipFill>
        <p:spPr>
          <a:xfrm>
            <a:off x="57985" y="2777578"/>
            <a:ext cx="9086015" cy="3587359"/>
          </a:xfrm>
          <a:prstGeom prst="rect">
            <a:avLst/>
          </a:prstGeom>
        </p:spPr>
      </p:pic>
    </p:spTree>
    <p:extLst>
      <p:ext uri="{BB962C8B-B14F-4D97-AF65-F5344CB8AC3E}">
        <p14:creationId xmlns:p14="http://schemas.microsoft.com/office/powerpoint/2010/main" val="360537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419502" y="4350434"/>
            <a:ext cx="8304995" cy="1757362"/>
          </a:xfrm>
          <a:prstGeom prst="rect">
            <a:avLst/>
          </a:prstGeom>
          <a:noFill/>
          <a:ln>
            <a:noFill/>
          </a:ln>
        </p:spPr>
        <p:txBody>
          <a:bodyPr spcFirstLastPara="1" wrap="square" lIns="91425" tIns="45700" rIns="91425" bIns="45700" anchor="t" anchorCtr="0">
            <a:normAutofit fontScale="90000"/>
          </a:bodyPr>
          <a:lstStyle/>
          <a:p>
            <a:pPr algn="ctr">
              <a:lnSpc>
                <a:spcPct val="150000"/>
              </a:lnSpc>
            </a:pPr>
            <a:r>
              <a:rPr lang="fr-FR" sz="4800" b="1" dirty="0"/>
              <a:t>SOURCE CODE MANAGEMENT (SCM)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Deployment Stages of a CD Pipeline</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E8FE7D6-7890-4C8B-9428-557AD3EAC676}"/>
              </a:ext>
            </a:extLst>
          </p:cNvPr>
          <p:cNvPicPr>
            <a:picLocks noChangeAspect="1"/>
          </p:cNvPicPr>
          <p:nvPr/>
        </p:nvPicPr>
        <p:blipFill>
          <a:blip r:embed="rId3"/>
          <a:stretch>
            <a:fillRect/>
          </a:stretch>
        </p:blipFill>
        <p:spPr>
          <a:xfrm>
            <a:off x="0" y="2929646"/>
            <a:ext cx="9144000" cy="2309348"/>
          </a:xfrm>
          <a:prstGeom prst="rect">
            <a:avLst/>
          </a:prstGeom>
        </p:spPr>
      </p:pic>
    </p:spTree>
    <p:extLst>
      <p:ext uri="{BB962C8B-B14F-4D97-AF65-F5344CB8AC3E}">
        <p14:creationId xmlns:p14="http://schemas.microsoft.com/office/powerpoint/2010/main" val="2997612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Automated Deployment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FA2D3C5-7E5B-4CCA-98F4-10380B129A70}"/>
              </a:ext>
            </a:extLst>
          </p:cNvPr>
          <p:cNvPicPr>
            <a:picLocks noChangeAspect="1"/>
          </p:cNvPicPr>
          <p:nvPr/>
        </p:nvPicPr>
        <p:blipFill>
          <a:blip r:embed="rId3"/>
          <a:stretch>
            <a:fillRect/>
          </a:stretch>
        </p:blipFill>
        <p:spPr>
          <a:xfrm>
            <a:off x="145598" y="3014071"/>
            <a:ext cx="8998402" cy="2659359"/>
          </a:xfrm>
          <a:prstGeom prst="rect">
            <a:avLst/>
          </a:prstGeom>
        </p:spPr>
      </p:pic>
    </p:spTree>
    <p:extLst>
      <p:ext uri="{BB962C8B-B14F-4D97-AF65-F5344CB8AC3E}">
        <p14:creationId xmlns:p14="http://schemas.microsoft.com/office/powerpoint/2010/main" val="780418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Keep Pipelines Efficient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431F267-E958-416F-8A71-5CAE9B3B3CB9}"/>
              </a:ext>
            </a:extLst>
          </p:cNvPr>
          <p:cNvPicPr>
            <a:picLocks noChangeAspect="1"/>
          </p:cNvPicPr>
          <p:nvPr/>
        </p:nvPicPr>
        <p:blipFill>
          <a:blip r:embed="rId3"/>
          <a:stretch>
            <a:fillRect/>
          </a:stretch>
        </p:blipFill>
        <p:spPr>
          <a:xfrm>
            <a:off x="394554" y="2337319"/>
            <a:ext cx="8220369" cy="4466501"/>
          </a:xfrm>
          <a:prstGeom prst="rect">
            <a:avLst/>
          </a:prstGeom>
        </p:spPr>
      </p:pic>
    </p:spTree>
    <p:extLst>
      <p:ext uri="{BB962C8B-B14F-4D97-AF65-F5344CB8AC3E}">
        <p14:creationId xmlns:p14="http://schemas.microsoft.com/office/powerpoint/2010/main" val="1445712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Distributing Stages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1EF3C21-5C9A-4622-B805-9D5150E7D49D}"/>
              </a:ext>
            </a:extLst>
          </p:cNvPr>
          <p:cNvPicPr>
            <a:picLocks noChangeAspect="1"/>
          </p:cNvPicPr>
          <p:nvPr/>
        </p:nvPicPr>
        <p:blipFill>
          <a:blip r:embed="rId3"/>
          <a:stretch>
            <a:fillRect/>
          </a:stretch>
        </p:blipFill>
        <p:spPr>
          <a:xfrm>
            <a:off x="167640" y="2474015"/>
            <a:ext cx="8976359" cy="2413533"/>
          </a:xfrm>
          <a:prstGeom prst="rect">
            <a:avLst/>
          </a:prstGeom>
        </p:spPr>
      </p:pic>
      <p:pic>
        <p:nvPicPr>
          <p:cNvPr id="4" name="Picture 3">
            <a:extLst>
              <a:ext uri="{FF2B5EF4-FFF2-40B4-BE49-F238E27FC236}">
                <a16:creationId xmlns:a16="http://schemas.microsoft.com/office/drawing/2014/main" id="{0848945E-E8B6-4EA5-AAB7-973BCBF64801}"/>
              </a:ext>
            </a:extLst>
          </p:cNvPr>
          <p:cNvPicPr>
            <a:picLocks noChangeAspect="1"/>
          </p:cNvPicPr>
          <p:nvPr/>
        </p:nvPicPr>
        <p:blipFill>
          <a:blip r:embed="rId4"/>
          <a:stretch>
            <a:fillRect/>
          </a:stretch>
        </p:blipFill>
        <p:spPr>
          <a:xfrm>
            <a:off x="-1" y="4821849"/>
            <a:ext cx="9144000" cy="2036151"/>
          </a:xfrm>
          <a:prstGeom prst="rect">
            <a:avLst/>
          </a:prstGeom>
        </p:spPr>
      </p:pic>
    </p:spTree>
    <p:extLst>
      <p:ext uri="{BB962C8B-B14F-4D97-AF65-F5344CB8AC3E}">
        <p14:creationId xmlns:p14="http://schemas.microsoft.com/office/powerpoint/2010/main" val="259502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An Optimized Pipeline Example</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080F68-871D-49E4-A80E-BD34338991ED}"/>
              </a:ext>
            </a:extLst>
          </p:cNvPr>
          <p:cNvPicPr>
            <a:picLocks noChangeAspect="1"/>
          </p:cNvPicPr>
          <p:nvPr/>
        </p:nvPicPr>
        <p:blipFill>
          <a:blip r:embed="rId3"/>
          <a:stretch>
            <a:fillRect/>
          </a:stretch>
        </p:blipFill>
        <p:spPr>
          <a:xfrm>
            <a:off x="657357" y="2281163"/>
            <a:ext cx="7899789" cy="4447183"/>
          </a:xfrm>
          <a:prstGeom prst="rect">
            <a:avLst/>
          </a:prstGeom>
        </p:spPr>
      </p:pic>
    </p:spTree>
    <p:extLst>
      <p:ext uri="{BB962C8B-B14F-4D97-AF65-F5344CB8AC3E}">
        <p14:creationId xmlns:p14="http://schemas.microsoft.com/office/powerpoint/2010/main" val="9537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Always Build Upon Good Foundations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ECD1150-714C-4626-AD4F-E7F393B6949A}"/>
              </a:ext>
            </a:extLst>
          </p:cNvPr>
          <p:cNvPicPr>
            <a:picLocks noChangeAspect="1"/>
          </p:cNvPicPr>
          <p:nvPr/>
        </p:nvPicPr>
        <p:blipFill>
          <a:blip r:embed="rId3"/>
          <a:stretch>
            <a:fillRect/>
          </a:stretch>
        </p:blipFill>
        <p:spPr>
          <a:xfrm>
            <a:off x="194650" y="3142268"/>
            <a:ext cx="8754697" cy="2114845"/>
          </a:xfrm>
          <a:prstGeom prst="rect">
            <a:avLst/>
          </a:prstGeom>
        </p:spPr>
      </p:pic>
    </p:spTree>
    <p:extLst>
      <p:ext uri="{BB962C8B-B14F-4D97-AF65-F5344CB8AC3E}">
        <p14:creationId xmlns:p14="http://schemas.microsoft.com/office/powerpoint/2010/main" val="2013524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Why Have a Feedback Loop?</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36F3BC0-11BA-4D42-9F5A-56014C811445}"/>
              </a:ext>
            </a:extLst>
          </p:cNvPr>
          <p:cNvPicPr>
            <a:picLocks noChangeAspect="1"/>
          </p:cNvPicPr>
          <p:nvPr/>
        </p:nvPicPr>
        <p:blipFill>
          <a:blip r:embed="rId3"/>
          <a:stretch>
            <a:fillRect/>
          </a:stretch>
        </p:blipFill>
        <p:spPr>
          <a:xfrm>
            <a:off x="27972" y="2789710"/>
            <a:ext cx="9088056" cy="2864329"/>
          </a:xfrm>
          <a:prstGeom prst="rect">
            <a:avLst/>
          </a:prstGeom>
        </p:spPr>
      </p:pic>
    </p:spTree>
    <p:extLst>
      <p:ext uri="{BB962C8B-B14F-4D97-AF65-F5344CB8AC3E}">
        <p14:creationId xmlns:p14="http://schemas.microsoft.com/office/powerpoint/2010/main" val="554197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What is a Feedback Loop?</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C25160B-0B9C-4F3D-9DAA-E3709632FCED}"/>
              </a:ext>
            </a:extLst>
          </p:cNvPr>
          <p:cNvPicPr>
            <a:picLocks noChangeAspect="1"/>
          </p:cNvPicPr>
          <p:nvPr/>
        </p:nvPicPr>
        <p:blipFill>
          <a:blip r:embed="rId3"/>
          <a:stretch>
            <a:fillRect/>
          </a:stretch>
        </p:blipFill>
        <p:spPr>
          <a:xfrm>
            <a:off x="0" y="2554382"/>
            <a:ext cx="9143999" cy="4303618"/>
          </a:xfrm>
          <a:prstGeom prst="rect">
            <a:avLst/>
          </a:prstGeom>
        </p:spPr>
      </p:pic>
    </p:spTree>
    <p:extLst>
      <p:ext uri="{BB962C8B-B14F-4D97-AF65-F5344CB8AC3E}">
        <p14:creationId xmlns:p14="http://schemas.microsoft.com/office/powerpoint/2010/main" val="412260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the Pipeline: </a:t>
            </a:r>
            <a:r>
              <a:rPr lang="en-US" sz="3200" b="1" kern="1200" dirty="0" err="1">
                <a:solidFill>
                  <a:srgbClr val="FFFFFF"/>
                </a:solidFill>
                <a:latin typeface="+mj-lt"/>
                <a:ea typeface="+mj-ea"/>
                <a:cs typeface="+mj-cs"/>
              </a:rPr>
              <a:t>Kpis</a:t>
            </a:r>
            <a:r>
              <a:rPr lang="en-US" sz="3200" b="1" kern="1200" dirty="0">
                <a:solidFill>
                  <a:srgbClr val="FFFFFF"/>
                </a:solidFill>
                <a:latin typeface="+mj-lt"/>
                <a:ea typeface="+mj-ea"/>
                <a:cs typeface="+mj-cs"/>
              </a:rPr>
              <a:t> and Metrics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1F91F67-0A1F-464B-92B0-DE4A298DCFF2}"/>
              </a:ext>
            </a:extLst>
          </p:cNvPr>
          <p:cNvPicPr>
            <a:picLocks noChangeAspect="1"/>
          </p:cNvPicPr>
          <p:nvPr/>
        </p:nvPicPr>
        <p:blipFill>
          <a:blip r:embed="rId3"/>
          <a:stretch>
            <a:fillRect/>
          </a:stretch>
        </p:blipFill>
        <p:spPr>
          <a:xfrm>
            <a:off x="1" y="2803007"/>
            <a:ext cx="9144000" cy="3141945"/>
          </a:xfrm>
          <a:prstGeom prst="rect">
            <a:avLst/>
          </a:prstGeom>
        </p:spPr>
      </p:pic>
    </p:spTree>
    <p:extLst>
      <p:ext uri="{BB962C8B-B14F-4D97-AF65-F5344CB8AC3E}">
        <p14:creationId xmlns:p14="http://schemas.microsoft.com/office/powerpoint/2010/main" val="2793758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Ways to improve deployment automation</a:t>
            </a:r>
          </a:p>
        </p:txBody>
      </p:sp>
      <p:sp>
        <p:nvSpPr>
          <p:cNvPr id="3" name="Rectangle 2">
            <a:extLst>
              <a:ext uri="{FF2B5EF4-FFF2-40B4-BE49-F238E27FC236}">
                <a16:creationId xmlns:a16="http://schemas.microsoft.com/office/drawing/2014/main" id="{CAB19C59-6085-4FA2-9895-A2F694EEFF6E}"/>
              </a:ext>
            </a:extLst>
          </p:cNvPr>
          <p:cNvSpPr/>
          <p:nvPr/>
        </p:nvSpPr>
        <p:spPr>
          <a:xfrm>
            <a:off x="150125" y="1869746"/>
            <a:ext cx="8993875" cy="4190314"/>
          </a:xfrm>
          <a:prstGeom prst="rect">
            <a:avLst/>
          </a:prstGeom>
        </p:spPr>
        <p:txBody>
          <a:bodyPr wrap="square">
            <a:spAutoFit/>
          </a:bodyPr>
          <a:lstStyle/>
          <a:p>
            <a:pPr marL="457200" indent="-457200">
              <a:lnSpc>
                <a:spcPct val="150000"/>
              </a:lnSpc>
              <a:buFont typeface="+mj-lt"/>
              <a:buAutoNum type="arabicPeriod"/>
            </a:pPr>
            <a:r>
              <a:rPr lang="fr-FR" sz="2000" dirty="0"/>
              <a:t>Packaging code in </a:t>
            </a:r>
            <a:r>
              <a:rPr lang="fr-FR" sz="2000" dirty="0" err="1"/>
              <a:t>ways</a:t>
            </a:r>
            <a:r>
              <a:rPr lang="fr-FR" sz="2000" dirty="0"/>
              <a:t> </a:t>
            </a:r>
            <a:r>
              <a:rPr lang="fr-FR" sz="2000" dirty="0" err="1"/>
              <a:t>suitable</a:t>
            </a:r>
            <a:r>
              <a:rPr lang="fr-FR" sz="2000" dirty="0"/>
              <a:t> for </a:t>
            </a:r>
            <a:r>
              <a:rPr lang="fr-FR" sz="2000" dirty="0" err="1"/>
              <a:t>deployment</a:t>
            </a:r>
            <a:r>
              <a:rPr lang="fr-FR" sz="2000" dirty="0"/>
              <a:t>.</a:t>
            </a:r>
          </a:p>
          <a:p>
            <a:pPr marL="457200" indent="-457200">
              <a:lnSpc>
                <a:spcPct val="150000"/>
              </a:lnSpc>
              <a:buFont typeface="+mj-lt"/>
              <a:buAutoNum type="arabicPeriod"/>
            </a:pPr>
            <a:r>
              <a:rPr lang="fr-FR" sz="2000" dirty="0" err="1"/>
              <a:t>Creating</a:t>
            </a:r>
            <a:r>
              <a:rPr lang="fr-FR" sz="2000" dirty="0"/>
              <a:t> </a:t>
            </a:r>
            <a:r>
              <a:rPr lang="fr-FR" sz="2000" dirty="0" err="1"/>
              <a:t>pre-configured</a:t>
            </a:r>
            <a:r>
              <a:rPr lang="fr-FR" sz="2000" dirty="0"/>
              <a:t> </a:t>
            </a:r>
            <a:r>
              <a:rPr lang="fr-FR" sz="2000" dirty="0" err="1"/>
              <a:t>virtual</a:t>
            </a:r>
            <a:r>
              <a:rPr lang="fr-FR" sz="2000" dirty="0"/>
              <a:t> machine images or containers.</a:t>
            </a:r>
          </a:p>
          <a:p>
            <a:pPr marL="457200" indent="-457200">
              <a:lnSpc>
                <a:spcPct val="150000"/>
              </a:lnSpc>
              <a:buFont typeface="+mj-lt"/>
              <a:buAutoNum type="arabicPeriod"/>
            </a:pPr>
            <a:r>
              <a:rPr lang="fr-FR" sz="2000" dirty="0" err="1"/>
              <a:t>Automating</a:t>
            </a:r>
            <a:r>
              <a:rPr lang="fr-FR" sz="2000" dirty="0"/>
              <a:t> the </a:t>
            </a:r>
            <a:r>
              <a:rPr lang="fr-FR" sz="2000" dirty="0" err="1"/>
              <a:t>deployment</a:t>
            </a:r>
            <a:r>
              <a:rPr lang="fr-FR" sz="2000" dirty="0"/>
              <a:t> and configuration of middleware.</a:t>
            </a:r>
          </a:p>
          <a:p>
            <a:pPr marL="457200" indent="-457200">
              <a:lnSpc>
                <a:spcPct val="150000"/>
              </a:lnSpc>
              <a:buFont typeface="+mj-lt"/>
              <a:buAutoNum type="arabicPeriod"/>
            </a:pPr>
            <a:r>
              <a:rPr lang="fr-FR" sz="2000" dirty="0" err="1"/>
              <a:t>Copying</a:t>
            </a:r>
            <a:r>
              <a:rPr lang="fr-FR" sz="2000" dirty="0"/>
              <a:t> packages or files </a:t>
            </a:r>
            <a:r>
              <a:rPr lang="fr-FR" sz="2000" dirty="0" err="1"/>
              <a:t>into</a:t>
            </a:r>
            <a:r>
              <a:rPr lang="fr-FR" sz="2000" dirty="0"/>
              <a:t> the production </a:t>
            </a:r>
            <a:r>
              <a:rPr lang="fr-FR" sz="2000" dirty="0" err="1"/>
              <a:t>environment</a:t>
            </a:r>
            <a:r>
              <a:rPr lang="fr-FR" sz="2000" dirty="0"/>
              <a:t>.</a:t>
            </a:r>
          </a:p>
          <a:p>
            <a:pPr marL="457200" indent="-457200">
              <a:lnSpc>
                <a:spcPct val="150000"/>
              </a:lnSpc>
              <a:buFont typeface="+mj-lt"/>
              <a:buAutoNum type="arabicPeriod"/>
            </a:pPr>
            <a:r>
              <a:rPr lang="fr-FR" sz="2000" dirty="0" err="1"/>
              <a:t>Restarting</a:t>
            </a:r>
            <a:r>
              <a:rPr lang="fr-FR" sz="2000" dirty="0"/>
              <a:t> servers, applications, or services.</a:t>
            </a:r>
          </a:p>
          <a:p>
            <a:pPr marL="457200" indent="-457200">
              <a:lnSpc>
                <a:spcPct val="150000"/>
              </a:lnSpc>
              <a:buFont typeface="+mj-lt"/>
              <a:buAutoNum type="arabicPeriod"/>
            </a:pPr>
            <a:r>
              <a:rPr lang="fr-FR" sz="2000" dirty="0" err="1"/>
              <a:t>Generating</a:t>
            </a:r>
            <a:r>
              <a:rPr lang="fr-FR" sz="2000" dirty="0"/>
              <a:t> configuration files </a:t>
            </a:r>
            <a:r>
              <a:rPr lang="fr-FR" sz="2000" dirty="0" err="1"/>
              <a:t>from</a:t>
            </a:r>
            <a:r>
              <a:rPr lang="fr-FR" sz="2000" dirty="0"/>
              <a:t> </a:t>
            </a:r>
            <a:r>
              <a:rPr lang="fr-FR" sz="2000" dirty="0" err="1"/>
              <a:t>templates</a:t>
            </a:r>
            <a:r>
              <a:rPr lang="fr-FR" sz="2000" dirty="0"/>
              <a:t>.</a:t>
            </a:r>
          </a:p>
          <a:p>
            <a:pPr marL="457200" indent="-457200">
              <a:lnSpc>
                <a:spcPct val="150000"/>
              </a:lnSpc>
              <a:buFont typeface="+mj-lt"/>
              <a:buAutoNum type="arabicPeriod"/>
            </a:pPr>
            <a:r>
              <a:rPr lang="fr-FR" sz="2000" dirty="0"/>
              <a:t>Running </a:t>
            </a:r>
            <a:r>
              <a:rPr lang="fr-FR" sz="2000" dirty="0" err="1"/>
              <a:t>automated</a:t>
            </a:r>
            <a:r>
              <a:rPr lang="fr-FR" sz="2000" dirty="0"/>
              <a:t> </a:t>
            </a:r>
            <a:r>
              <a:rPr lang="fr-FR" sz="2000" dirty="0" err="1"/>
              <a:t>deployment</a:t>
            </a:r>
            <a:r>
              <a:rPr lang="fr-FR" sz="2000" dirty="0"/>
              <a:t> tests to </a:t>
            </a:r>
            <a:r>
              <a:rPr lang="fr-FR" sz="2000" dirty="0" err="1"/>
              <a:t>make</a:t>
            </a:r>
            <a:r>
              <a:rPr lang="fr-FR" sz="2000" dirty="0"/>
              <a:t> sure the system </a:t>
            </a:r>
            <a:r>
              <a:rPr lang="fr-FR" sz="2000" dirty="0" err="1"/>
              <a:t>is</a:t>
            </a:r>
            <a:r>
              <a:rPr lang="fr-FR" sz="2000" dirty="0"/>
              <a:t> </a:t>
            </a:r>
            <a:r>
              <a:rPr lang="fr-FR" sz="2000" dirty="0" err="1"/>
              <a:t>working</a:t>
            </a:r>
            <a:r>
              <a:rPr lang="fr-FR" sz="2000" dirty="0"/>
              <a:t> and </a:t>
            </a:r>
            <a:r>
              <a:rPr lang="fr-FR" sz="2000" dirty="0" err="1"/>
              <a:t>correctly</a:t>
            </a:r>
            <a:r>
              <a:rPr lang="fr-FR" sz="2000" dirty="0"/>
              <a:t> </a:t>
            </a:r>
            <a:r>
              <a:rPr lang="fr-FR" sz="2000" dirty="0" err="1"/>
              <a:t>configured</a:t>
            </a:r>
            <a:r>
              <a:rPr lang="fr-FR" sz="2000" dirty="0"/>
              <a:t>.</a:t>
            </a:r>
          </a:p>
          <a:p>
            <a:pPr marL="457200" indent="-457200">
              <a:lnSpc>
                <a:spcPct val="150000"/>
              </a:lnSpc>
              <a:buFont typeface="+mj-lt"/>
              <a:buAutoNum type="arabicPeriod"/>
            </a:pPr>
            <a:r>
              <a:rPr lang="fr-FR" sz="2000" dirty="0"/>
              <a:t>Scripting and </a:t>
            </a:r>
            <a:r>
              <a:rPr lang="fr-FR" sz="2000" dirty="0" err="1"/>
              <a:t>automating</a:t>
            </a:r>
            <a:r>
              <a:rPr lang="fr-FR" sz="2000" dirty="0"/>
              <a:t> </a:t>
            </a:r>
            <a:r>
              <a:rPr lang="fr-FR" sz="2000" dirty="0" err="1"/>
              <a:t>database</a:t>
            </a:r>
            <a:r>
              <a:rPr lang="fr-FR" sz="2000" dirty="0"/>
              <a:t> migrations.</a:t>
            </a:r>
          </a:p>
        </p:txBody>
      </p:sp>
    </p:spTree>
    <p:extLst>
      <p:ext uri="{BB962C8B-B14F-4D97-AF65-F5344CB8AC3E}">
        <p14:creationId xmlns:p14="http://schemas.microsoft.com/office/powerpoint/2010/main" val="211322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What is SCM?</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9BE09FF-0871-42E2-B87B-B6439F1BDBF4}"/>
              </a:ext>
            </a:extLst>
          </p:cNvPr>
          <p:cNvPicPr>
            <a:picLocks noChangeAspect="1"/>
          </p:cNvPicPr>
          <p:nvPr/>
        </p:nvPicPr>
        <p:blipFill>
          <a:blip r:embed="rId3"/>
          <a:stretch>
            <a:fillRect/>
          </a:stretch>
        </p:blipFill>
        <p:spPr>
          <a:xfrm>
            <a:off x="193685" y="2334436"/>
            <a:ext cx="8668960" cy="1895740"/>
          </a:xfrm>
          <a:prstGeom prst="rect">
            <a:avLst/>
          </a:prstGeom>
        </p:spPr>
      </p:pic>
      <p:pic>
        <p:nvPicPr>
          <p:cNvPr id="3" name="Picture 2">
            <a:extLst>
              <a:ext uri="{FF2B5EF4-FFF2-40B4-BE49-F238E27FC236}">
                <a16:creationId xmlns:a16="http://schemas.microsoft.com/office/drawing/2014/main" id="{2A137DAA-F9FB-4586-ABE9-AB8D9B9B1390}"/>
              </a:ext>
            </a:extLst>
          </p:cNvPr>
          <p:cNvPicPr>
            <a:picLocks noChangeAspect="1"/>
          </p:cNvPicPr>
          <p:nvPr/>
        </p:nvPicPr>
        <p:blipFill>
          <a:blip r:embed="rId4"/>
          <a:stretch>
            <a:fillRect/>
          </a:stretch>
        </p:blipFill>
        <p:spPr>
          <a:xfrm>
            <a:off x="793085" y="4376870"/>
            <a:ext cx="6820852" cy="2495898"/>
          </a:xfrm>
          <a:prstGeom prst="rect">
            <a:avLst/>
          </a:prstGeom>
        </p:spPr>
      </p:pic>
    </p:spTree>
    <p:extLst>
      <p:ext uri="{BB962C8B-B14F-4D97-AF65-F5344CB8AC3E}">
        <p14:creationId xmlns:p14="http://schemas.microsoft.com/office/powerpoint/2010/main" val="365614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en-US" sz="4400" b="1" dirty="0"/>
              <a:t>Test automation and Test data management</a:t>
            </a:r>
          </a:p>
        </p:txBody>
      </p:sp>
    </p:spTree>
    <p:extLst>
      <p:ext uri="{BB962C8B-B14F-4D97-AF65-F5344CB8AC3E}">
        <p14:creationId xmlns:p14="http://schemas.microsoft.com/office/powerpoint/2010/main" val="698865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The need for test automation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5" y="2484119"/>
            <a:ext cx="8579094" cy="1561467"/>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Manual regression testing is time-consuming to execute and expensive to perform, which makes it a bottleneck in the process. </a:t>
            </a:r>
          </a:p>
          <a:p>
            <a:r>
              <a:rPr lang="en-US" sz="1800" b="1" dirty="0"/>
              <a:t>Software can't be released frequently and developers can't get quick feedback.</a:t>
            </a:r>
            <a:endParaRPr lang="fr-FR" sz="1800" b="1" dirty="0"/>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281355" y="4341962"/>
            <a:ext cx="8579094" cy="1379947"/>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Manual tests and inspections are not reliable:</a:t>
            </a:r>
          </a:p>
          <a:p>
            <a:r>
              <a:rPr lang="en-US" sz="1800" b="1" dirty="0"/>
              <a:t>- People are poor at repetitive tasks like manual regression tests.</a:t>
            </a:r>
          </a:p>
          <a:p>
            <a:r>
              <a:rPr lang="en-US" sz="1800" b="1" dirty="0"/>
              <a:t>- It is hard to predict the impact of changes on a complex software system through inspection.</a:t>
            </a:r>
          </a:p>
        </p:txBody>
      </p:sp>
      <p:sp>
        <p:nvSpPr>
          <p:cNvPr id="13" name="Rectangle: Rounded Corners 12">
            <a:extLst>
              <a:ext uri="{FF2B5EF4-FFF2-40B4-BE49-F238E27FC236}">
                <a16:creationId xmlns:a16="http://schemas.microsoft.com/office/drawing/2014/main" id="{0AFD8F5A-8EA0-40BA-8DF5-7FF1335344DE}"/>
              </a:ext>
            </a:extLst>
          </p:cNvPr>
          <p:cNvSpPr/>
          <p:nvPr/>
        </p:nvSpPr>
        <p:spPr>
          <a:xfrm>
            <a:off x="281355" y="5980859"/>
            <a:ext cx="8579094" cy="76815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For systems that evolve over time, keeping test documentation up to date requires a considerable effort.</a:t>
            </a:r>
          </a:p>
        </p:txBody>
      </p:sp>
    </p:spTree>
    <p:extLst>
      <p:ext uri="{BB962C8B-B14F-4D97-AF65-F5344CB8AC3E}">
        <p14:creationId xmlns:p14="http://schemas.microsoft.com/office/powerpoint/2010/main" val="287545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How to implement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6" y="2484120"/>
            <a:ext cx="8579094" cy="4030394"/>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r>
              <a:rPr lang="fr-FR" sz="2000" b="1" dirty="0"/>
              <a:t>1- Unit tests:</a:t>
            </a:r>
          </a:p>
          <a:p>
            <a:endParaRPr lang="fr-FR" b="1" dirty="0"/>
          </a:p>
          <a:p>
            <a:pPr marL="285750" indent="-285750">
              <a:lnSpc>
                <a:spcPct val="150000"/>
              </a:lnSpc>
              <a:buFont typeface="Wingdings" panose="05000000000000000000" pitchFamily="2" charset="2"/>
              <a:buChar char="ü"/>
            </a:pPr>
            <a:r>
              <a:rPr lang="en-US" sz="2000" b="1" dirty="0"/>
              <a:t>These typically test a single method, class, or function in isolation, providing assurance to developers that their code operates as designed.</a:t>
            </a:r>
          </a:p>
          <a:p>
            <a:pPr marL="285750" indent="-285750">
              <a:lnSpc>
                <a:spcPct val="150000"/>
              </a:lnSpc>
              <a:buFont typeface="Wingdings" panose="05000000000000000000" pitchFamily="2" charset="2"/>
              <a:buChar char="ü"/>
            </a:pPr>
            <a:r>
              <a:rPr lang="en-US" sz="2000" b="1" dirty="0"/>
              <a:t>To ensure that the code is testable and tests are maintainable, write tests before the code, a technique also known as test-driven development (TDD).</a:t>
            </a:r>
            <a:endParaRPr lang="fr-FR" sz="2000" b="1" dirty="0"/>
          </a:p>
        </p:txBody>
      </p:sp>
    </p:spTree>
    <p:extLst>
      <p:ext uri="{BB962C8B-B14F-4D97-AF65-F5344CB8AC3E}">
        <p14:creationId xmlns:p14="http://schemas.microsoft.com/office/powerpoint/2010/main" val="426039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How to implement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AFD8F5A-8EA0-40BA-8DF5-7FF1335344DE}"/>
              </a:ext>
            </a:extLst>
          </p:cNvPr>
          <p:cNvSpPr/>
          <p:nvPr/>
        </p:nvSpPr>
        <p:spPr>
          <a:xfrm>
            <a:off x="170351" y="2337319"/>
            <a:ext cx="8692294" cy="4398761"/>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r>
              <a:rPr lang="fr-FR" sz="2000" b="1" dirty="0"/>
              <a:t>2- Acceptance tests:</a:t>
            </a:r>
          </a:p>
          <a:p>
            <a:endParaRPr lang="fr-FR" sz="1200" b="1" dirty="0"/>
          </a:p>
          <a:p>
            <a:pPr marL="285750" indent="-285750">
              <a:lnSpc>
                <a:spcPct val="150000"/>
              </a:lnSpc>
              <a:buFont typeface="Wingdings" panose="05000000000000000000" pitchFamily="2" charset="2"/>
              <a:buChar char="ü"/>
            </a:pPr>
            <a:r>
              <a:rPr lang="en-US" sz="1600" b="1" dirty="0"/>
              <a:t>These typically test the app as a whole to provide assurance that a higher level of functionality operates as designed and that regression errors have not been introduced. </a:t>
            </a:r>
          </a:p>
          <a:p>
            <a:pPr marL="285750" indent="-285750">
              <a:lnSpc>
                <a:spcPct val="150000"/>
              </a:lnSpc>
              <a:buFont typeface="Wingdings" panose="05000000000000000000" pitchFamily="2" charset="2"/>
              <a:buChar char="ü"/>
            </a:pPr>
            <a:r>
              <a:rPr lang="en-US" sz="1600" b="1" dirty="0"/>
              <a:t>Example acceptance tests might check for the business acceptance criteria for a user story, the correctness of an API, and broken functionality that was previously operating correctly.</a:t>
            </a:r>
          </a:p>
          <a:p>
            <a:pPr marL="285750" indent="-285750">
              <a:lnSpc>
                <a:spcPct val="150000"/>
              </a:lnSpc>
              <a:buFont typeface="Wingdings" panose="05000000000000000000" pitchFamily="2" charset="2"/>
              <a:buChar char="ü"/>
            </a:pPr>
            <a:r>
              <a:rPr lang="en-US" sz="1600" b="1" dirty="0"/>
              <a:t>Write these tests as part of the development process. </a:t>
            </a:r>
          </a:p>
          <a:p>
            <a:pPr marL="285750" indent="-285750">
              <a:lnSpc>
                <a:spcPct val="150000"/>
              </a:lnSpc>
              <a:buFont typeface="Wingdings" panose="05000000000000000000" pitchFamily="2" charset="2"/>
              <a:buChar char="ü"/>
            </a:pPr>
            <a:r>
              <a:rPr lang="en-US" sz="1600" b="1" dirty="0"/>
              <a:t>No one should be able to declare their work "dev complete" unless automated acceptance tests are passing.</a:t>
            </a:r>
            <a:endParaRPr lang="fr-FR" sz="1600" b="1" dirty="0"/>
          </a:p>
        </p:txBody>
      </p:sp>
    </p:spTree>
    <p:extLst>
      <p:ext uri="{BB962C8B-B14F-4D97-AF65-F5344CB8AC3E}">
        <p14:creationId xmlns:p14="http://schemas.microsoft.com/office/powerpoint/2010/main" val="141167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 calcmode="lin" valueType="num">
                                      <p:cBhvr additive="base">
                                        <p:cTn id="25"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 calcmode="lin" valueType="num">
                                      <p:cBhvr additive="base">
                                        <p:cTn id="31"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How to implement test automation?</a:t>
            </a:r>
          </a:p>
        </p:txBody>
      </p:sp>
      <p:pic>
        <p:nvPicPr>
          <p:cNvPr id="2" name="Picture 1">
            <a:extLst>
              <a:ext uri="{FF2B5EF4-FFF2-40B4-BE49-F238E27FC236}">
                <a16:creationId xmlns:a16="http://schemas.microsoft.com/office/drawing/2014/main" id="{4BDAE9FF-229F-43C3-B853-EBC64F9409B5}"/>
              </a:ext>
            </a:extLst>
          </p:cNvPr>
          <p:cNvPicPr>
            <a:picLocks noChangeAspect="1"/>
          </p:cNvPicPr>
          <p:nvPr/>
        </p:nvPicPr>
        <p:blipFill>
          <a:blip r:embed="rId3"/>
          <a:stretch>
            <a:fillRect/>
          </a:stretch>
        </p:blipFill>
        <p:spPr>
          <a:xfrm>
            <a:off x="685800" y="1510773"/>
            <a:ext cx="7350140" cy="5347227"/>
          </a:xfrm>
          <a:prstGeom prst="rect">
            <a:avLst/>
          </a:prstGeom>
        </p:spPr>
      </p:pic>
    </p:spTree>
    <p:extLst>
      <p:ext uri="{BB962C8B-B14F-4D97-AF65-F5344CB8AC3E}">
        <p14:creationId xmlns:p14="http://schemas.microsoft.com/office/powerpoint/2010/main" val="4266703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How to implement test automation?</a:t>
            </a:r>
          </a:p>
        </p:txBody>
      </p:sp>
      <p:pic>
        <p:nvPicPr>
          <p:cNvPr id="1026" name="Picture 2" descr="image">
            <a:extLst>
              <a:ext uri="{FF2B5EF4-FFF2-40B4-BE49-F238E27FC236}">
                <a16:creationId xmlns:a16="http://schemas.microsoft.com/office/drawing/2014/main" id="{0C63E2C3-0DD6-4025-B47E-D6D112A696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896" y="1388303"/>
            <a:ext cx="8537705" cy="540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13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Common pitfalls in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109391" y="2484120"/>
            <a:ext cx="8751058" cy="4572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Not having developers involved in testing</a:t>
            </a:r>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109391" y="3146089"/>
            <a:ext cx="8751058" cy="15614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rgbClr val="0070C0"/>
                </a:solidFill>
              </a:rPr>
              <a:t>Test suites are frequently in a broken state:</a:t>
            </a:r>
          </a:p>
          <a:p>
            <a:endParaRPr lang="en-US" sz="1200" b="1" dirty="0">
              <a:solidFill>
                <a:srgbClr val="0070C0"/>
              </a:solidFill>
            </a:endParaRPr>
          </a:p>
          <a:p>
            <a:r>
              <a:rPr lang="en-US" sz="1800" b="1" dirty="0"/>
              <a:t>- Code changes might require tests to be updated. </a:t>
            </a:r>
          </a:p>
          <a:p>
            <a:r>
              <a:rPr lang="en-US" sz="1800" b="1" dirty="0"/>
              <a:t>- If developers are not responsible for test automation, the build pipeline stays broken until the responsible team fixes the tests.</a:t>
            </a:r>
          </a:p>
        </p:txBody>
      </p:sp>
      <p:sp>
        <p:nvSpPr>
          <p:cNvPr id="13" name="Rectangle: Rounded Corners 12">
            <a:extLst>
              <a:ext uri="{FF2B5EF4-FFF2-40B4-BE49-F238E27FC236}">
                <a16:creationId xmlns:a16="http://schemas.microsoft.com/office/drawing/2014/main" id="{0AFD8F5A-8EA0-40BA-8DF5-7FF1335344DE}"/>
              </a:ext>
            </a:extLst>
          </p:cNvPr>
          <p:cNvSpPr/>
          <p:nvPr/>
        </p:nvSpPr>
        <p:spPr>
          <a:xfrm>
            <a:off x="109391" y="4912326"/>
            <a:ext cx="8751058" cy="1903257"/>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rgbClr val="0070C0"/>
                </a:solidFill>
              </a:rPr>
              <a:t>Developers often generate code that is hard to test:</a:t>
            </a:r>
          </a:p>
          <a:p>
            <a:endParaRPr lang="en-US" b="1" dirty="0">
              <a:solidFill>
                <a:srgbClr val="0070C0"/>
              </a:solidFill>
            </a:endParaRPr>
          </a:p>
          <a:p>
            <a:r>
              <a:rPr lang="en-US" sz="1800" b="1" dirty="0"/>
              <a:t>- Developers tend to solve the problem they are given without thinking about how it will be tested.</a:t>
            </a:r>
          </a:p>
          <a:p>
            <a:r>
              <a:rPr lang="en-US" sz="1800" b="1" dirty="0"/>
              <a:t>- This can lead to either poorly designed test suites or to the test automation team refactoring a lot of code.</a:t>
            </a:r>
          </a:p>
        </p:txBody>
      </p:sp>
    </p:spTree>
    <p:extLst>
      <p:ext uri="{BB962C8B-B14F-4D97-AF65-F5344CB8AC3E}">
        <p14:creationId xmlns:p14="http://schemas.microsoft.com/office/powerpoint/2010/main" val="60715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Common pitfalls in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5" y="2421604"/>
            <a:ext cx="8579094" cy="4572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Having the wrong proportion of unit and acceptance tests.</a:t>
            </a:r>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281355" y="3155689"/>
            <a:ext cx="8576898" cy="82350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A specific design goal of an automated test suite is to find errors as early as possible. </a:t>
            </a:r>
          </a:p>
        </p:txBody>
      </p:sp>
      <p:sp>
        <p:nvSpPr>
          <p:cNvPr id="9" name="Rectangle: Rounded Corners 8">
            <a:extLst>
              <a:ext uri="{FF2B5EF4-FFF2-40B4-BE49-F238E27FC236}">
                <a16:creationId xmlns:a16="http://schemas.microsoft.com/office/drawing/2014/main" id="{1E75E4EC-8CCF-4B9C-843C-DF9C0CC13D2D}"/>
              </a:ext>
            </a:extLst>
          </p:cNvPr>
          <p:cNvSpPr/>
          <p:nvPr/>
        </p:nvSpPr>
        <p:spPr>
          <a:xfrm>
            <a:off x="281355" y="4256082"/>
            <a:ext cx="8576898" cy="82350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This is why faster-running unit tests run before slower-running acceptance tests, and both are run before any manual testing.</a:t>
            </a:r>
          </a:p>
        </p:txBody>
      </p:sp>
      <p:sp>
        <p:nvSpPr>
          <p:cNvPr id="10" name="Rectangle: Rounded Corners 9">
            <a:extLst>
              <a:ext uri="{FF2B5EF4-FFF2-40B4-BE49-F238E27FC236}">
                <a16:creationId xmlns:a16="http://schemas.microsoft.com/office/drawing/2014/main" id="{26A5CBC0-2525-4D4E-9930-921D3AFBD2EE}"/>
              </a:ext>
            </a:extLst>
          </p:cNvPr>
          <p:cNvSpPr/>
          <p:nvPr/>
        </p:nvSpPr>
        <p:spPr>
          <a:xfrm>
            <a:off x="281355" y="5356476"/>
            <a:ext cx="8576898" cy="1364364"/>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You should find errors with the fastest test category as possible. </a:t>
            </a:r>
          </a:p>
          <a:p>
            <a:r>
              <a:rPr lang="en-US" sz="1800" b="1" dirty="0"/>
              <a:t>When you find an error in an acceptance test or during exploratory testing, add a unit test to make sure this error is caught faster, earlier, and cheaper next time.</a:t>
            </a:r>
          </a:p>
        </p:txBody>
      </p:sp>
    </p:spTree>
    <p:extLst>
      <p:ext uri="{BB962C8B-B14F-4D97-AF65-F5344CB8AC3E}">
        <p14:creationId xmlns:p14="http://schemas.microsoft.com/office/powerpoint/2010/main" val="27745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Common pitfalls in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5" y="2421604"/>
            <a:ext cx="8579094" cy="4572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Failing to curate your test suites</a:t>
            </a:r>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281355" y="3155689"/>
            <a:ext cx="8576898" cy="1012659"/>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If every time you change your code you must also change multiple unit tests, you're probably over-relying on mocking, or failing to prune your unit test suite.</a:t>
            </a:r>
          </a:p>
        </p:txBody>
      </p:sp>
      <p:sp>
        <p:nvSpPr>
          <p:cNvPr id="13" name="Rectangle: Rounded Corners 12">
            <a:extLst>
              <a:ext uri="{FF2B5EF4-FFF2-40B4-BE49-F238E27FC236}">
                <a16:creationId xmlns:a16="http://schemas.microsoft.com/office/drawing/2014/main" id="{0AFD8F5A-8EA0-40BA-8DF5-7FF1335344DE}"/>
              </a:ext>
            </a:extLst>
          </p:cNvPr>
          <p:cNvSpPr/>
          <p:nvPr/>
        </p:nvSpPr>
        <p:spPr>
          <a:xfrm>
            <a:off x="281355" y="4415597"/>
            <a:ext cx="8576898" cy="101266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Acceptance test suites should typically represent real end-to-end user journeys through the system, rather than being collections of automated acceptance criteria. </a:t>
            </a:r>
          </a:p>
        </p:txBody>
      </p:sp>
      <p:sp>
        <p:nvSpPr>
          <p:cNvPr id="8" name="Rectangle: Rounded Corners 7">
            <a:extLst>
              <a:ext uri="{FF2B5EF4-FFF2-40B4-BE49-F238E27FC236}">
                <a16:creationId xmlns:a16="http://schemas.microsoft.com/office/drawing/2014/main" id="{84A85054-29F5-479C-85BF-D3B89AA322AD}"/>
              </a:ext>
            </a:extLst>
          </p:cNvPr>
          <p:cNvSpPr/>
          <p:nvPr/>
        </p:nvSpPr>
        <p:spPr>
          <a:xfrm>
            <a:off x="281355" y="5663425"/>
            <a:ext cx="8576898" cy="101266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Keep your test suites well-factored: </a:t>
            </a:r>
          </a:p>
          <a:p>
            <a:r>
              <a:rPr lang="en-US" sz="1800" b="1" dirty="0"/>
              <a:t>If every change to your UI causes multiple acceptance tests to fail, use the page object pattern to decouple your tests from the system under test.</a:t>
            </a:r>
          </a:p>
        </p:txBody>
      </p:sp>
    </p:spTree>
    <p:extLst>
      <p:ext uri="{BB962C8B-B14F-4D97-AF65-F5344CB8AC3E}">
        <p14:creationId xmlns:p14="http://schemas.microsoft.com/office/powerpoint/2010/main" val="45485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test automation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A9F3304-BFB8-4191-A33A-C84A492124AE}"/>
              </a:ext>
            </a:extLst>
          </p:cNvPr>
          <p:cNvPicPr>
            <a:picLocks noChangeAspect="1"/>
          </p:cNvPicPr>
          <p:nvPr/>
        </p:nvPicPr>
        <p:blipFill>
          <a:blip r:embed="rId3"/>
          <a:stretch>
            <a:fillRect/>
          </a:stretch>
        </p:blipFill>
        <p:spPr>
          <a:xfrm>
            <a:off x="0" y="2380022"/>
            <a:ext cx="9148466" cy="3984915"/>
          </a:xfrm>
          <a:prstGeom prst="rect">
            <a:avLst/>
          </a:prstGeom>
        </p:spPr>
      </p:pic>
    </p:spTree>
    <p:extLst>
      <p:ext uri="{BB962C8B-B14F-4D97-AF65-F5344CB8AC3E}">
        <p14:creationId xmlns:p14="http://schemas.microsoft.com/office/powerpoint/2010/main" val="691806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Scm terminology: basics</a:t>
            </a:r>
            <a:endParaRPr lang="en-US" sz="4700" kern="120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4FD0B13-3849-4EBA-8A18-6DE2434EC084}"/>
              </a:ext>
            </a:extLst>
          </p:cNvPr>
          <p:cNvPicPr>
            <a:picLocks noChangeAspect="1"/>
          </p:cNvPicPr>
          <p:nvPr/>
        </p:nvPicPr>
        <p:blipFill>
          <a:blip r:embed="rId3"/>
          <a:stretch>
            <a:fillRect/>
          </a:stretch>
        </p:blipFill>
        <p:spPr>
          <a:xfrm>
            <a:off x="336466" y="2279176"/>
            <a:ext cx="8412979" cy="4585074"/>
          </a:xfrm>
          <a:prstGeom prst="rect">
            <a:avLst/>
          </a:prstGeom>
        </p:spPr>
      </p:pic>
    </p:spTree>
    <p:extLst>
      <p:ext uri="{BB962C8B-B14F-4D97-AF65-F5344CB8AC3E}">
        <p14:creationId xmlns:p14="http://schemas.microsoft.com/office/powerpoint/2010/main" val="11079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Common pitfalls in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5" y="2484120"/>
            <a:ext cx="8579094" cy="94488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Over-reliance on data in testing: </a:t>
            </a:r>
          </a:p>
          <a:p>
            <a:r>
              <a:rPr lang="en-US" sz="2000" b="1" dirty="0"/>
              <a:t>Unit tests should not depend on data or state external to the test.</a:t>
            </a:r>
            <a:endParaRPr lang="fr-FR" sz="2000" b="1" dirty="0"/>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281355" y="3847901"/>
            <a:ext cx="8579094" cy="94488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Using a full copy of the production database, rather than identifying relevant or important portions.</a:t>
            </a:r>
          </a:p>
        </p:txBody>
      </p:sp>
      <p:sp>
        <p:nvSpPr>
          <p:cNvPr id="12" name="Rectangle: Rounded Corners 11">
            <a:extLst>
              <a:ext uri="{FF2B5EF4-FFF2-40B4-BE49-F238E27FC236}">
                <a16:creationId xmlns:a16="http://schemas.microsoft.com/office/drawing/2014/main" id="{276B2BBD-244D-41A2-B94E-1FDBEBFD69B2}"/>
              </a:ext>
            </a:extLst>
          </p:cNvPr>
          <p:cNvSpPr/>
          <p:nvPr/>
        </p:nvSpPr>
        <p:spPr>
          <a:xfrm>
            <a:off x="281355" y="5112133"/>
            <a:ext cx="8579094" cy="47321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Not masking or hashing sensitive data.</a:t>
            </a:r>
          </a:p>
        </p:txBody>
      </p:sp>
      <p:sp>
        <p:nvSpPr>
          <p:cNvPr id="13" name="Rectangle: Rounded Corners 12">
            <a:extLst>
              <a:ext uri="{FF2B5EF4-FFF2-40B4-BE49-F238E27FC236}">
                <a16:creationId xmlns:a16="http://schemas.microsoft.com/office/drawing/2014/main" id="{0AFD8F5A-8EA0-40BA-8DF5-7FF1335344DE}"/>
              </a:ext>
            </a:extLst>
          </p:cNvPr>
          <p:cNvSpPr/>
          <p:nvPr/>
        </p:nvSpPr>
        <p:spPr>
          <a:xfrm>
            <a:off x="281355" y="5891724"/>
            <a:ext cx="8579094" cy="47321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Relying on data that is out of date or no longer relevant.</a:t>
            </a:r>
          </a:p>
        </p:txBody>
      </p:sp>
    </p:spTree>
    <p:extLst>
      <p:ext uri="{BB962C8B-B14F-4D97-AF65-F5344CB8AC3E}">
        <p14:creationId xmlns:p14="http://schemas.microsoft.com/office/powerpoint/2010/main" val="73534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412131"/>
            <a:ext cx="8283526" cy="826915"/>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Prefer unit tests</a:t>
            </a:r>
            <a:endParaRPr lang="fr-FR" sz="2400" dirty="0"/>
          </a:p>
        </p:txBody>
      </p:sp>
      <p:sp>
        <p:nvSpPr>
          <p:cNvPr id="2" name="Rectangle 1">
            <a:extLst>
              <a:ext uri="{FF2B5EF4-FFF2-40B4-BE49-F238E27FC236}">
                <a16:creationId xmlns:a16="http://schemas.microsoft.com/office/drawing/2014/main" id="{906462EA-A774-4883-8EE7-99CFCE25902D}"/>
              </a:ext>
            </a:extLst>
          </p:cNvPr>
          <p:cNvSpPr/>
          <p:nvPr/>
        </p:nvSpPr>
        <p:spPr>
          <a:xfrm>
            <a:off x="170351" y="3413760"/>
            <a:ext cx="8692294" cy="3365024"/>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1800" b="1" dirty="0">
                <a:solidFill>
                  <a:srgbClr val="202124"/>
                </a:solidFill>
                <a:latin typeface="+mn-lt"/>
              </a:rPr>
              <a:t>Unit tests should be independent of each other and any other part of the system except the code being tested. </a:t>
            </a:r>
          </a:p>
          <a:p>
            <a:pPr marL="342900" indent="-342900">
              <a:lnSpc>
                <a:spcPct val="150000"/>
              </a:lnSpc>
              <a:buFont typeface="Wingdings" panose="05000000000000000000" pitchFamily="2" charset="2"/>
              <a:buChar char="ü"/>
            </a:pPr>
            <a:r>
              <a:rPr lang="en-US" sz="1800" b="1" dirty="0">
                <a:solidFill>
                  <a:srgbClr val="202124"/>
                </a:solidFill>
                <a:latin typeface="+mn-lt"/>
              </a:rPr>
              <a:t>Unit tests should not depend on external data. </a:t>
            </a:r>
          </a:p>
          <a:p>
            <a:pPr marL="342900" indent="-342900">
              <a:lnSpc>
                <a:spcPct val="150000"/>
              </a:lnSpc>
              <a:buFont typeface="Wingdings" panose="05000000000000000000" pitchFamily="2" charset="2"/>
              <a:buChar char="ü"/>
            </a:pPr>
            <a:r>
              <a:rPr lang="en-US" sz="1800" b="1" dirty="0">
                <a:solidFill>
                  <a:srgbClr val="202124"/>
                </a:solidFill>
                <a:latin typeface="+mn-lt"/>
              </a:rPr>
              <a:t>Unit tests should make up the majority of your tests</a:t>
            </a:r>
          </a:p>
          <a:p>
            <a:pPr marL="342900" indent="-342900">
              <a:lnSpc>
                <a:spcPct val="150000"/>
              </a:lnSpc>
              <a:buFont typeface="Wingdings" panose="05000000000000000000" pitchFamily="2" charset="2"/>
              <a:buChar char="ü"/>
            </a:pPr>
            <a:r>
              <a:rPr lang="en-US" sz="1800" b="1" dirty="0">
                <a:solidFill>
                  <a:srgbClr val="202124"/>
                </a:solidFill>
                <a:latin typeface="+mn-lt"/>
              </a:rPr>
              <a:t>Well-written unit tests that run against a well-designed codebase are much easier to triage and cheaper to maintain than higher-level tests. </a:t>
            </a:r>
          </a:p>
          <a:p>
            <a:pPr marL="342900" indent="-342900">
              <a:lnSpc>
                <a:spcPct val="150000"/>
              </a:lnSpc>
              <a:buFont typeface="Wingdings" panose="05000000000000000000" pitchFamily="2" charset="2"/>
              <a:buChar char="ü"/>
            </a:pPr>
            <a:r>
              <a:rPr lang="en-US" sz="1800" b="1" dirty="0">
                <a:solidFill>
                  <a:srgbClr val="202124"/>
                </a:solidFill>
                <a:latin typeface="+mn-lt"/>
              </a:rPr>
              <a:t>Increasing the coverage of your unit tests can help minimize your reliance on higher-level tests that consume external data.</a:t>
            </a:r>
            <a:endParaRPr lang="fr-FR" sz="1800" b="1" dirty="0">
              <a:latin typeface="+mn-lt"/>
            </a:endParaRPr>
          </a:p>
        </p:txBody>
      </p:sp>
    </p:spTree>
    <p:extLst>
      <p:ext uri="{BB962C8B-B14F-4D97-AF65-F5344CB8AC3E}">
        <p14:creationId xmlns:p14="http://schemas.microsoft.com/office/powerpoint/2010/main" val="243955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412131"/>
            <a:ext cx="8283526" cy="826915"/>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Prefer unit tests</a:t>
            </a:r>
            <a:endParaRPr lang="fr-FR" sz="2400" dirty="0"/>
          </a:p>
        </p:txBody>
      </p:sp>
      <p:pic>
        <p:nvPicPr>
          <p:cNvPr id="3" name="Picture 2">
            <a:extLst>
              <a:ext uri="{FF2B5EF4-FFF2-40B4-BE49-F238E27FC236}">
                <a16:creationId xmlns:a16="http://schemas.microsoft.com/office/drawing/2014/main" id="{B5B64283-04E6-46F9-91B0-6015923058DC}"/>
              </a:ext>
            </a:extLst>
          </p:cNvPr>
          <p:cNvPicPr>
            <a:picLocks noChangeAspect="1"/>
          </p:cNvPicPr>
          <p:nvPr/>
        </p:nvPicPr>
        <p:blipFill>
          <a:blip r:embed="rId3"/>
          <a:stretch>
            <a:fillRect/>
          </a:stretch>
        </p:blipFill>
        <p:spPr>
          <a:xfrm>
            <a:off x="1821709" y="3429000"/>
            <a:ext cx="5066771" cy="3415084"/>
          </a:xfrm>
          <a:prstGeom prst="rect">
            <a:avLst/>
          </a:prstGeom>
        </p:spPr>
      </p:pic>
    </p:spTree>
    <p:extLst>
      <p:ext uri="{BB962C8B-B14F-4D97-AF65-F5344CB8AC3E}">
        <p14:creationId xmlns:p14="http://schemas.microsoft.com/office/powerpoint/2010/main" val="4176737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412131"/>
            <a:ext cx="8283526" cy="826915"/>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Minimize reliance on test data</a:t>
            </a:r>
            <a:endParaRPr lang="fr-FR" sz="2400" dirty="0"/>
          </a:p>
        </p:txBody>
      </p:sp>
      <p:sp>
        <p:nvSpPr>
          <p:cNvPr id="2" name="Rectangle 1">
            <a:extLst>
              <a:ext uri="{FF2B5EF4-FFF2-40B4-BE49-F238E27FC236}">
                <a16:creationId xmlns:a16="http://schemas.microsoft.com/office/drawing/2014/main" id="{17730D23-231E-4F73-8C34-4C9830A27C42}"/>
              </a:ext>
            </a:extLst>
          </p:cNvPr>
          <p:cNvSpPr/>
          <p:nvPr/>
        </p:nvSpPr>
        <p:spPr>
          <a:xfrm>
            <a:off x="163315" y="3463435"/>
            <a:ext cx="8973650" cy="3266985"/>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000" b="1" dirty="0">
                <a:solidFill>
                  <a:srgbClr val="202124"/>
                </a:solidFill>
                <a:latin typeface="+mn-lt"/>
              </a:rPr>
              <a:t>Test data requires careful and ongoing maintenance.</a:t>
            </a:r>
          </a:p>
          <a:p>
            <a:pPr marL="342900" indent="-342900">
              <a:lnSpc>
                <a:spcPct val="150000"/>
              </a:lnSpc>
              <a:buFont typeface="Wingdings" panose="05000000000000000000" pitchFamily="2" charset="2"/>
              <a:buChar char="ü"/>
            </a:pPr>
            <a:r>
              <a:rPr lang="en-US" sz="2000" b="1" dirty="0">
                <a:solidFill>
                  <a:srgbClr val="202124"/>
                </a:solidFill>
                <a:latin typeface="+mn-lt"/>
              </a:rPr>
              <a:t>As your APIs and interfaces evolve, you must update or re-create related test data. </a:t>
            </a:r>
          </a:p>
          <a:p>
            <a:pPr marL="342900" indent="-342900">
              <a:lnSpc>
                <a:spcPct val="150000"/>
              </a:lnSpc>
              <a:buFont typeface="Wingdings" panose="05000000000000000000" pitchFamily="2" charset="2"/>
              <a:buChar char="ü"/>
            </a:pPr>
            <a:r>
              <a:rPr lang="en-US" sz="2000" b="1" dirty="0">
                <a:solidFill>
                  <a:srgbClr val="202124"/>
                </a:solidFill>
                <a:latin typeface="+mn-lt"/>
              </a:rPr>
              <a:t>This process represents a cost that can negatively impact team velocity.</a:t>
            </a:r>
          </a:p>
          <a:p>
            <a:pPr marL="342900" indent="-342900">
              <a:lnSpc>
                <a:spcPct val="150000"/>
              </a:lnSpc>
              <a:buFont typeface="Wingdings" panose="05000000000000000000" pitchFamily="2" charset="2"/>
              <a:buChar char="ü"/>
            </a:pPr>
            <a:r>
              <a:rPr lang="en-US" sz="2000" b="1" dirty="0">
                <a:solidFill>
                  <a:srgbClr val="202124"/>
                </a:solidFill>
                <a:latin typeface="+mn-lt"/>
              </a:rPr>
              <a:t>It’s then a good practice to minimize the amount of test data needed to run automated tests.</a:t>
            </a:r>
            <a:endParaRPr lang="fr-FR" sz="2000" b="1" dirty="0">
              <a:latin typeface="+mn-lt"/>
            </a:endParaRPr>
          </a:p>
        </p:txBody>
      </p:sp>
    </p:spTree>
    <p:extLst>
      <p:ext uri="{BB962C8B-B14F-4D97-AF65-F5344CB8AC3E}">
        <p14:creationId xmlns:p14="http://schemas.microsoft.com/office/powerpoint/2010/main" val="6800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337319"/>
            <a:ext cx="8283526" cy="826915"/>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Isolate your test data</a:t>
            </a:r>
            <a:endParaRPr lang="fr-FR" sz="2400" dirty="0"/>
          </a:p>
        </p:txBody>
      </p:sp>
      <p:sp>
        <p:nvSpPr>
          <p:cNvPr id="2" name="Rectangle 1">
            <a:extLst>
              <a:ext uri="{FF2B5EF4-FFF2-40B4-BE49-F238E27FC236}">
                <a16:creationId xmlns:a16="http://schemas.microsoft.com/office/drawing/2014/main" id="{B986ED31-BF8B-4625-85FD-15D7BEE76D74}"/>
              </a:ext>
            </a:extLst>
          </p:cNvPr>
          <p:cNvSpPr/>
          <p:nvPr/>
        </p:nvSpPr>
        <p:spPr>
          <a:xfrm>
            <a:off x="283551" y="3564989"/>
            <a:ext cx="8579094" cy="2949525"/>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1800" b="1" dirty="0">
                <a:solidFill>
                  <a:srgbClr val="202124"/>
                </a:solidFill>
                <a:latin typeface="+mn-lt"/>
              </a:rPr>
              <a:t>Run your tests in well-defined environments with controlled inputs and expected outputs that can be compared to actual outputs. </a:t>
            </a:r>
          </a:p>
          <a:p>
            <a:pPr marL="342900" indent="-342900">
              <a:lnSpc>
                <a:spcPct val="150000"/>
              </a:lnSpc>
              <a:buFont typeface="Wingdings" panose="05000000000000000000" pitchFamily="2" charset="2"/>
              <a:buChar char="ü"/>
            </a:pPr>
            <a:r>
              <a:rPr lang="en-US" sz="1800" b="1" dirty="0">
                <a:solidFill>
                  <a:srgbClr val="202124"/>
                </a:solidFill>
                <a:latin typeface="+mn-lt"/>
              </a:rPr>
              <a:t>Make sure that data consumed by a particular test is explicitly associated with that test, and isn't modified by other tests or processes. </a:t>
            </a:r>
          </a:p>
          <a:p>
            <a:pPr marL="342900" indent="-342900">
              <a:lnSpc>
                <a:spcPct val="150000"/>
              </a:lnSpc>
              <a:buFont typeface="Wingdings" panose="05000000000000000000" pitchFamily="2" charset="2"/>
              <a:buChar char="ü"/>
            </a:pPr>
            <a:r>
              <a:rPr lang="en-US" sz="1800" b="1" dirty="0">
                <a:solidFill>
                  <a:srgbClr val="202124"/>
                </a:solidFill>
                <a:latin typeface="+mn-lt"/>
              </a:rPr>
              <a:t>Your tests should create the necessary state themselves as part of setup, using the application's APIs. </a:t>
            </a:r>
          </a:p>
          <a:p>
            <a:pPr marL="342900" indent="-342900">
              <a:lnSpc>
                <a:spcPct val="150000"/>
              </a:lnSpc>
              <a:buFont typeface="Wingdings" panose="05000000000000000000" pitchFamily="2" charset="2"/>
              <a:buChar char="ü"/>
            </a:pPr>
            <a:r>
              <a:rPr lang="en-US" sz="1800" b="1" dirty="0">
                <a:solidFill>
                  <a:srgbClr val="202124"/>
                </a:solidFill>
                <a:latin typeface="+mn-lt"/>
              </a:rPr>
              <a:t>Isolating your test data is also a prerequisite for tests to run in parallel.</a:t>
            </a:r>
            <a:endParaRPr lang="fr-FR" sz="1800" b="1" dirty="0">
              <a:latin typeface="+mn-lt"/>
            </a:endParaRPr>
          </a:p>
        </p:txBody>
      </p:sp>
    </p:spTree>
    <p:extLst>
      <p:ext uri="{BB962C8B-B14F-4D97-AF65-F5344CB8AC3E}">
        <p14:creationId xmlns:p14="http://schemas.microsoft.com/office/powerpoint/2010/main" val="126645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331747"/>
            <a:ext cx="8283526" cy="609573"/>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Minimize reliance on test data stored in databases</a:t>
            </a:r>
            <a:endParaRPr lang="fr-FR" sz="2400" dirty="0"/>
          </a:p>
        </p:txBody>
      </p:sp>
      <p:sp>
        <p:nvSpPr>
          <p:cNvPr id="2" name="Rectangle 1">
            <a:extLst>
              <a:ext uri="{FF2B5EF4-FFF2-40B4-BE49-F238E27FC236}">
                <a16:creationId xmlns:a16="http://schemas.microsoft.com/office/drawing/2014/main" id="{17730D23-231E-4F73-8C34-4C9830A27C42}"/>
              </a:ext>
            </a:extLst>
          </p:cNvPr>
          <p:cNvSpPr/>
          <p:nvPr/>
        </p:nvSpPr>
        <p:spPr>
          <a:xfrm>
            <a:off x="7035" y="3085325"/>
            <a:ext cx="9136965" cy="3555332"/>
          </a:xfrm>
          <a:prstGeom prst="rect">
            <a:avLst/>
          </a:prstGeom>
        </p:spPr>
        <p:txBody>
          <a:bodyPr wrap="square">
            <a:spAutoFit/>
          </a:bodyPr>
          <a:lstStyle/>
          <a:p>
            <a:pPr>
              <a:lnSpc>
                <a:spcPct val="150000"/>
              </a:lnSpc>
            </a:pPr>
            <a:r>
              <a:rPr lang="en-US" sz="2000" b="1" dirty="0">
                <a:solidFill>
                  <a:srgbClr val="202124"/>
                </a:solidFill>
                <a:latin typeface="+mn-lt"/>
              </a:rPr>
              <a:t> </a:t>
            </a:r>
            <a:r>
              <a:rPr lang="en-US" sz="1800" b="1" dirty="0">
                <a:solidFill>
                  <a:srgbClr val="202124"/>
                </a:solidFill>
                <a:latin typeface="+mn-lt"/>
              </a:rPr>
              <a:t>Maintaining test data stored in databases can be particularly challenging:</a:t>
            </a:r>
          </a:p>
          <a:p>
            <a:pPr marL="285750" indent="-285750">
              <a:lnSpc>
                <a:spcPct val="150000"/>
              </a:lnSpc>
              <a:buFont typeface="Wingdings" panose="05000000000000000000" pitchFamily="2" charset="2"/>
              <a:buChar char="§"/>
            </a:pPr>
            <a:r>
              <a:rPr lang="en-US" sz="1800" b="1" dirty="0">
                <a:solidFill>
                  <a:srgbClr val="002060"/>
                </a:solidFill>
                <a:latin typeface="+mn-lt"/>
              </a:rPr>
              <a:t>Poor test isolation:</a:t>
            </a:r>
          </a:p>
          <a:p>
            <a:pPr>
              <a:lnSpc>
                <a:spcPct val="150000"/>
              </a:lnSpc>
            </a:pPr>
            <a:r>
              <a:rPr lang="en-US" sz="1600" b="1" i="1" dirty="0">
                <a:solidFill>
                  <a:srgbClr val="202124"/>
                </a:solidFill>
                <a:latin typeface="+mn-lt"/>
              </a:rPr>
              <a:t> - Databases store data durably;</a:t>
            </a:r>
          </a:p>
          <a:p>
            <a:pPr>
              <a:lnSpc>
                <a:spcPct val="150000"/>
              </a:lnSpc>
            </a:pPr>
            <a:r>
              <a:rPr lang="en-US" sz="1600" b="1" i="1" dirty="0">
                <a:solidFill>
                  <a:srgbClr val="202124"/>
                </a:solidFill>
                <a:latin typeface="+mn-lt"/>
              </a:rPr>
              <a:t> - Any changes to the data will persist across tests unless explicitly reset. </a:t>
            </a:r>
          </a:p>
          <a:p>
            <a:pPr>
              <a:lnSpc>
                <a:spcPct val="150000"/>
              </a:lnSpc>
            </a:pPr>
            <a:r>
              <a:rPr lang="en-US" sz="1600" b="1" i="1" dirty="0">
                <a:solidFill>
                  <a:srgbClr val="202124"/>
                </a:solidFill>
                <a:latin typeface="+mn-lt"/>
              </a:rPr>
              <a:t> - Less reliable test inputs make test isolation more difficult, and can prevent parallelization</a:t>
            </a:r>
            <a:r>
              <a:rPr lang="en-US" sz="1600" b="1" dirty="0">
                <a:solidFill>
                  <a:srgbClr val="202124"/>
                </a:solidFill>
                <a:latin typeface="+mn-lt"/>
              </a:rPr>
              <a:t>.</a:t>
            </a:r>
          </a:p>
          <a:p>
            <a:pPr marL="285750" indent="-285750">
              <a:lnSpc>
                <a:spcPct val="150000"/>
              </a:lnSpc>
              <a:buFont typeface="Wingdings" panose="05000000000000000000" pitchFamily="2" charset="2"/>
              <a:buChar char="§"/>
            </a:pPr>
            <a:r>
              <a:rPr lang="en-US" sz="1800" b="1" dirty="0">
                <a:solidFill>
                  <a:srgbClr val="002060"/>
                </a:solidFill>
                <a:latin typeface="+mn-lt"/>
              </a:rPr>
              <a:t>Performance impact:</a:t>
            </a:r>
          </a:p>
          <a:p>
            <a:pPr>
              <a:lnSpc>
                <a:spcPct val="150000"/>
              </a:lnSpc>
            </a:pPr>
            <a:r>
              <a:rPr lang="en-US" sz="1600" b="1" i="1" dirty="0">
                <a:solidFill>
                  <a:srgbClr val="202124"/>
                </a:solidFill>
                <a:latin typeface="+mn-lt"/>
              </a:rPr>
              <a:t>- Speed of execution is a key requirement for automated tests.</a:t>
            </a:r>
          </a:p>
          <a:p>
            <a:pPr>
              <a:lnSpc>
                <a:spcPct val="150000"/>
              </a:lnSpc>
            </a:pPr>
            <a:r>
              <a:rPr lang="en-US" sz="1600" b="1" i="1" dirty="0">
                <a:solidFill>
                  <a:srgbClr val="202124"/>
                </a:solidFill>
                <a:latin typeface="+mn-lt"/>
              </a:rPr>
              <a:t>- Interacting with a database is typically slower than interacting with locally stored data. </a:t>
            </a:r>
          </a:p>
          <a:p>
            <a:pPr>
              <a:lnSpc>
                <a:spcPct val="150000"/>
              </a:lnSpc>
            </a:pPr>
            <a:r>
              <a:rPr lang="en-US" sz="1600" b="1" i="1" dirty="0">
                <a:solidFill>
                  <a:srgbClr val="202124"/>
                </a:solidFill>
                <a:latin typeface="+mn-lt"/>
              </a:rPr>
              <a:t>- Favor in-memory databases where appropriate.</a:t>
            </a:r>
          </a:p>
        </p:txBody>
      </p:sp>
    </p:spTree>
    <p:extLst>
      <p:ext uri="{BB962C8B-B14F-4D97-AF65-F5344CB8AC3E}">
        <p14:creationId xmlns:p14="http://schemas.microsoft.com/office/powerpoint/2010/main" val="373069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 calcmode="lin" valueType="num">
                                      <p:cBhvr additive="base">
                                        <p:cTn id="3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30236" y="2374661"/>
            <a:ext cx="8283526" cy="520939"/>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Make test data readily available</a:t>
            </a:r>
            <a:endParaRPr lang="fr-FR" sz="2400" dirty="0"/>
          </a:p>
        </p:txBody>
      </p:sp>
      <p:sp>
        <p:nvSpPr>
          <p:cNvPr id="2" name="Rectangle 1">
            <a:extLst>
              <a:ext uri="{FF2B5EF4-FFF2-40B4-BE49-F238E27FC236}">
                <a16:creationId xmlns:a16="http://schemas.microsoft.com/office/drawing/2014/main" id="{6C035D07-3454-47E1-A969-659BB2B91AD1}"/>
              </a:ext>
            </a:extLst>
          </p:cNvPr>
          <p:cNvSpPr/>
          <p:nvPr/>
        </p:nvSpPr>
        <p:spPr>
          <a:xfrm>
            <a:off x="283551" y="3152600"/>
            <a:ext cx="8579094" cy="3457357"/>
          </a:xfrm>
          <a:prstGeom prst="rect">
            <a:avLst/>
          </a:prstGeom>
        </p:spPr>
        <p:txBody>
          <a:bodyPr wrap="square">
            <a:spAutoFit/>
          </a:bodyPr>
          <a:lstStyle/>
          <a:p>
            <a:pPr>
              <a:lnSpc>
                <a:spcPct val="150000"/>
              </a:lnSpc>
            </a:pPr>
            <a:r>
              <a:rPr lang="fr-FR" sz="1800" b="1" dirty="0"/>
              <a:t>Running tests </a:t>
            </a:r>
            <a:r>
              <a:rPr lang="fr-FR" sz="1800" b="1" dirty="0" err="1"/>
              <a:t>against</a:t>
            </a:r>
            <a:r>
              <a:rPr lang="fr-FR" sz="1800" b="1" dirty="0"/>
              <a:t> a copy of a full production </a:t>
            </a:r>
            <a:r>
              <a:rPr lang="fr-FR" sz="1800" b="1" dirty="0" err="1"/>
              <a:t>database</a:t>
            </a:r>
            <a:r>
              <a:rPr lang="fr-FR" sz="1800" b="1" dirty="0"/>
              <a:t> </a:t>
            </a:r>
            <a:r>
              <a:rPr lang="fr-FR" sz="1800" b="1" dirty="0" err="1"/>
              <a:t>introduces</a:t>
            </a:r>
            <a:r>
              <a:rPr lang="fr-FR" sz="1800" b="1" dirty="0"/>
              <a:t> </a:t>
            </a:r>
            <a:r>
              <a:rPr lang="fr-FR" sz="1800" b="1" dirty="0" err="1"/>
              <a:t>risk</a:t>
            </a:r>
            <a:r>
              <a:rPr lang="fr-FR" sz="1800" b="1" dirty="0"/>
              <a:t>:</a:t>
            </a:r>
          </a:p>
          <a:p>
            <a:pPr>
              <a:lnSpc>
                <a:spcPct val="150000"/>
              </a:lnSpc>
            </a:pPr>
            <a:endParaRPr lang="fr-FR" sz="1600" b="1" dirty="0"/>
          </a:p>
          <a:p>
            <a:pPr marL="285750" indent="-285750">
              <a:lnSpc>
                <a:spcPct val="150000"/>
              </a:lnSpc>
              <a:buFont typeface="Wingdings" panose="05000000000000000000" pitchFamily="2" charset="2"/>
              <a:buChar char="ü"/>
            </a:pPr>
            <a:r>
              <a:rPr lang="fr-FR" sz="1800" b="1" dirty="0"/>
              <a:t>It can </a:t>
            </a:r>
            <a:r>
              <a:rPr lang="fr-FR" sz="1800" b="1" dirty="0" err="1"/>
              <a:t>be</a:t>
            </a:r>
            <a:r>
              <a:rPr lang="fr-FR" sz="1800" b="1" dirty="0"/>
              <a:t> </a:t>
            </a:r>
            <a:r>
              <a:rPr lang="fr-FR" sz="1800" b="1" dirty="0" err="1"/>
              <a:t>challenging</a:t>
            </a:r>
            <a:r>
              <a:rPr lang="fr-FR" sz="1800" b="1" dirty="0"/>
              <a:t> and slow to </a:t>
            </a:r>
            <a:r>
              <a:rPr lang="fr-FR" sz="1800" b="1" dirty="0" err="1"/>
              <a:t>get</a:t>
            </a:r>
            <a:r>
              <a:rPr lang="fr-FR" sz="1800" b="1" dirty="0"/>
              <a:t> the data </a:t>
            </a:r>
            <a:r>
              <a:rPr lang="fr-FR" sz="1800" b="1" dirty="0" err="1"/>
              <a:t>refreshed</a:t>
            </a:r>
            <a:r>
              <a:rPr lang="fr-FR" sz="1800" b="1" dirty="0"/>
              <a:t>. The data can </a:t>
            </a:r>
            <a:r>
              <a:rPr lang="fr-FR" sz="1800" b="1" dirty="0" err="1"/>
              <a:t>become</a:t>
            </a:r>
            <a:r>
              <a:rPr lang="fr-FR" sz="1800" b="1" dirty="0"/>
              <a:t> out of date.</a:t>
            </a:r>
          </a:p>
          <a:p>
            <a:pPr marL="285750" indent="-285750">
              <a:lnSpc>
                <a:spcPct val="150000"/>
              </a:lnSpc>
              <a:buFont typeface="Wingdings" panose="05000000000000000000" pitchFamily="2" charset="2"/>
              <a:buChar char="ü"/>
            </a:pPr>
            <a:r>
              <a:rPr lang="fr-FR" sz="1800" b="1" dirty="0"/>
              <a:t>Production data can </a:t>
            </a:r>
            <a:r>
              <a:rPr lang="fr-FR" sz="1800" b="1" dirty="0" err="1"/>
              <a:t>also</a:t>
            </a:r>
            <a:r>
              <a:rPr lang="fr-FR" sz="1800" b="1" dirty="0"/>
              <a:t> </a:t>
            </a:r>
            <a:r>
              <a:rPr lang="fr-FR" sz="1800" b="1" dirty="0" err="1"/>
              <a:t>contain</a:t>
            </a:r>
            <a:r>
              <a:rPr lang="fr-FR" sz="1800" b="1" dirty="0"/>
              <a:t> sensitive information.</a:t>
            </a:r>
          </a:p>
          <a:p>
            <a:pPr marL="285750" indent="-285750">
              <a:lnSpc>
                <a:spcPct val="150000"/>
              </a:lnSpc>
              <a:buFont typeface="Wingdings" panose="05000000000000000000" pitchFamily="2" charset="2"/>
              <a:buChar char="ü"/>
            </a:pPr>
            <a:endParaRPr lang="fr-FR" sz="600" b="1" dirty="0"/>
          </a:p>
          <a:p>
            <a:pPr>
              <a:lnSpc>
                <a:spcPct val="150000"/>
              </a:lnSpc>
            </a:pPr>
            <a:r>
              <a:rPr lang="fr-FR" sz="1800" b="1" dirty="0" err="1"/>
              <a:t>Instead</a:t>
            </a:r>
            <a:r>
              <a:rPr lang="fr-FR" sz="1800" b="1" dirty="0"/>
              <a:t>:</a:t>
            </a:r>
          </a:p>
          <a:p>
            <a:pPr marL="285750" indent="-285750">
              <a:lnSpc>
                <a:spcPct val="150000"/>
              </a:lnSpc>
              <a:buFont typeface="Wingdings" panose="05000000000000000000" pitchFamily="2" charset="2"/>
              <a:buChar char="ü"/>
            </a:pPr>
            <a:r>
              <a:rPr lang="fr-FR" sz="1800" b="1" dirty="0" err="1"/>
              <a:t>Identify</a:t>
            </a:r>
            <a:r>
              <a:rPr lang="fr-FR" sz="1800" b="1" dirty="0"/>
              <a:t> relevant sections of data </a:t>
            </a:r>
            <a:r>
              <a:rPr lang="fr-FR" sz="1800" b="1" dirty="0" err="1"/>
              <a:t>that</a:t>
            </a:r>
            <a:r>
              <a:rPr lang="fr-FR" sz="1800" b="1" dirty="0"/>
              <a:t> the tests </a:t>
            </a:r>
            <a:r>
              <a:rPr lang="fr-FR" sz="1800" b="1" dirty="0" err="1"/>
              <a:t>require</a:t>
            </a:r>
            <a:r>
              <a:rPr lang="fr-FR" sz="1800" b="1" dirty="0"/>
              <a:t>.</a:t>
            </a:r>
          </a:p>
          <a:p>
            <a:pPr marL="285750" indent="-285750">
              <a:lnSpc>
                <a:spcPct val="150000"/>
              </a:lnSpc>
              <a:buFont typeface="Wingdings" panose="05000000000000000000" pitchFamily="2" charset="2"/>
              <a:buChar char="ü"/>
            </a:pPr>
            <a:r>
              <a:rPr lang="fr-FR" sz="1800" b="1" dirty="0"/>
              <a:t>Export </a:t>
            </a:r>
            <a:r>
              <a:rPr lang="fr-FR" sz="1800" b="1" dirty="0" err="1"/>
              <a:t>these</a:t>
            </a:r>
            <a:r>
              <a:rPr lang="fr-FR" sz="1800" b="1" dirty="0"/>
              <a:t> sections </a:t>
            </a:r>
            <a:r>
              <a:rPr lang="fr-FR" sz="1800" b="1" dirty="0" err="1"/>
              <a:t>regularly</a:t>
            </a:r>
            <a:r>
              <a:rPr lang="fr-FR" sz="1800" b="1" dirty="0"/>
              <a:t> and </a:t>
            </a:r>
            <a:r>
              <a:rPr lang="fr-FR" sz="1800" b="1" dirty="0" err="1"/>
              <a:t>make</a:t>
            </a:r>
            <a:r>
              <a:rPr lang="fr-FR" sz="1800" b="1" dirty="0"/>
              <a:t> </a:t>
            </a:r>
            <a:r>
              <a:rPr lang="fr-FR" sz="1800" b="1" dirty="0" err="1"/>
              <a:t>them</a:t>
            </a:r>
            <a:r>
              <a:rPr lang="fr-FR" sz="1800" b="1" dirty="0"/>
              <a:t> </a:t>
            </a:r>
            <a:r>
              <a:rPr lang="fr-FR" sz="1800" b="1" dirty="0" err="1"/>
              <a:t>easily</a:t>
            </a:r>
            <a:r>
              <a:rPr lang="fr-FR" sz="1800" b="1" dirty="0"/>
              <a:t> </a:t>
            </a:r>
            <a:r>
              <a:rPr lang="fr-FR" sz="1800" b="1" dirty="0" err="1"/>
              <a:t>available</a:t>
            </a:r>
            <a:r>
              <a:rPr lang="fr-FR" sz="1800" b="1" dirty="0"/>
              <a:t> to tests.</a:t>
            </a:r>
          </a:p>
        </p:txBody>
      </p:sp>
    </p:spTree>
    <p:extLst>
      <p:ext uri="{BB962C8B-B14F-4D97-AF65-F5344CB8AC3E}">
        <p14:creationId xmlns:p14="http://schemas.microsoft.com/office/powerpoint/2010/main" val="317049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 calcmode="lin" valueType="num">
                                      <p:cBhvr additive="base">
                                        <p:cTn id="2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 calcmode="lin" valueType="num">
                                      <p:cBhvr additive="base">
                                        <p:cTn id="2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C6AE3D81-5AAE-49F6-86BF-BA14E13133A6}"/>
              </a:ext>
            </a:extLst>
          </p:cNvPr>
          <p:cNvSpPr/>
          <p:nvPr/>
        </p:nvSpPr>
        <p:spPr>
          <a:xfrm>
            <a:off x="465919" y="2412131"/>
            <a:ext cx="8283526" cy="826915"/>
          </a:xfrm>
          <a:prstGeom prst="round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202124"/>
                </a:solidFill>
              </a:rPr>
              <a:t>Adequate test data is available to run full automated test suites</a:t>
            </a:r>
            <a:endParaRPr lang="fr-FR" sz="2400" dirty="0"/>
          </a:p>
        </p:txBody>
      </p:sp>
      <p:sp>
        <p:nvSpPr>
          <p:cNvPr id="5" name="Rectangle 4">
            <a:extLst>
              <a:ext uri="{FF2B5EF4-FFF2-40B4-BE49-F238E27FC236}">
                <a16:creationId xmlns:a16="http://schemas.microsoft.com/office/drawing/2014/main" id="{D0A1D5B8-32E7-4302-B952-1B831B38016B}"/>
              </a:ext>
            </a:extLst>
          </p:cNvPr>
          <p:cNvSpPr/>
          <p:nvPr/>
        </p:nvSpPr>
        <p:spPr>
          <a:xfrm>
            <a:off x="394554" y="3413760"/>
            <a:ext cx="8468091" cy="3266985"/>
          </a:xfrm>
          <a:prstGeom prst="rect">
            <a:avLst/>
          </a:prstGeom>
        </p:spPr>
        <p:txBody>
          <a:bodyPr wrap="square">
            <a:spAutoFit/>
          </a:bodyPr>
          <a:lstStyle/>
          <a:p>
            <a:pPr>
              <a:lnSpc>
                <a:spcPct val="150000"/>
              </a:lnSpc>
            </a:pPr>
            <a:r>
              <a:rPr lang="en-US" sz="2000" b="1" dirty="0">
                <a:solidFill>
                  <a:srgbClr val="202124"/>
                </a:solidFill>
                <a:latin typeface="+mn-lt"/>
              </a:rPr>
              <a:t>You can measure this by:</a:t>
            </a:r>
          </a:p>
          <a:p>
            <a:pPr>
              <a:lnSpc>
                <a:spcPct val="150000"/>
              </a:lnSpc>
            </a:pPr>
            <a:endParaRPr lang="en-US" sz="2000" b="1" dirty="0">
              <a:solidFill>
                <a:srgbClr val="202124"/>
              </a:solidFill>
              <a:latin typeface="+mn-lt"/>
            </a:endParaRPr>
          </a:p>
          <a:p>
            <a:pPr marL="342900" indent="-342900">
              <a:lnSpc>
                <a:spcPct val="150000"/>
              </a:lnSpc>
              <a:buFont typeface="Wingdings" panose="05000000000000000000" pitchFamily="2" charset="2"/>
              <a:buChar char="ü"/>
            </a:pPr>
            <a:r>
              <a:rPr lang="en-US" sz="2000" b="1" dirty="0">
                <a:solidFill>
                  <a:srgbClr val="202124"/>
                </a:solidFill>
                <a:latin typeface="+mn-lt"/>
              </a:rPr>
              <a:t>Tracking how much time developers and testers spend managing and manipulating data for use in test suites.</a:t>
            </a:r>
          </a:p>
          <a:p>
            <a:pPr marL="342900" indent="-342900">
              <a:lnSpc>
                <a:spcPct val="150000"/>
              </a:lnSpc>
              <a:buFont typeface="Wingdings" panose="05000000000000000000" pitchFamily="2" charset="2"/>
              <a:buChar char="ü"/>
            </a:pPr>
            <a:r>
              <a:rPr lang="en-US" sz="2000" b="1" dirty="0">
                <a:solidFill>
                  <a:srgbClr val="202124"/>
                </a:solidFill>
                <a:latin typeface="+mn-lt"/>
              </a:rPr>
              <a:t>You can also capture this by perceptual measures (like surveys) to ask teams if they have adequate data for their work, or if they feel this is a constraint for them.</a:t>
            </a:r>
            <a:endParaRPr lang="fr-FR" sz="2000" b="1" dirty="0">
              <a:latin typeface="+mn-lt"/>
            </a:endParaRPr>
          </a:p>
        </p:txBody>
      </p:sp>
    </p:spTree>
    <p:extLst>
      <p:ext uri="{BB962C8B-B14F-4D97-AF65-F5344CB8AC3E}">
        <p14:creationId xmlns:p14="http://schemas.microsoft.com/office/powerpoint/2010/main" val="65179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C6AE3D81-5AAE-49F6-86BF-BA14E13133A6}"/>
              </a:ext>
            </a:extLst>
          </p:cNvPr>
          <p:cNvSpPr/>
          <p:nvPr/>
        </p:nvSpPr>
        <p:spPr>
          <a:xfrm>
            <a:off x="579119" y="2567650"/>
            <a:ext cx="8283526" cy="826915"/>
          </a:xfrm>
          <a:prstGeom prst="round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Test data for automated test suites can be acquired on demand</a:t>
            </a:r>
            <a:endParaRPr lang="fr-FR" sz="2400" dirty="0"/>
          </a:p>
        </p:txBody>
      </p:sp>
      <p:sp>
        <p:nvSpPr>
          <p:cNvPr id="2" name="Rectangle 1">
            <a:extLst>
              <a:ext uri="{FF2B5EF4-FFF2-40B4-BE49-F238E27FC236}">
                <a16:creationId xmlns:a16="http://schemas.microsoft.com/office/drawing/2014/main" id="{6C69E94C-3D66-4408-A95C-95516FB8845B}"/>
              </a:ext>
            </a:extLst>
          </p:cNvPr>
          <p:cNvSpPr/>
          <p:nvPr/>
        </p:nvSpPr>
        <p:spPr>
          <a:xfrm>
            <a:off x="579119" y="3774473"/>
            <a:ext cx="8283526" cy="2424510"/>
          </a:xfrm>
          <a:prstGeom prst="rect">
            <a:avLst/>
          </a:prstGeom>
        </p:spPr>
        <p:txBody>
          <a:bodyPr wrap="square">
            <a:spAutoFit/>
          </a:bodyPr>
          <a:lstStyle/>
          <a:p>
            <a:r>
              <a:rPr lang="en-US" sz="2400" b="1" dirty="0">
                <a:solidFill>
                  <a:srgbClr val="202124"/>
                </a:solidFill>
                <a:latin typeface="+mn-lt"/>
              </a:rPr>
              <a:t>You can measure this as:</a:t>
            </a:r>
          </a:p>
          <a:p>
            <a:endParaRPr lang="en-US" sz="2400" b="1" dirty="0">
              <a:solidFill>
                <a:srgbClr val="202124"/>
              </a:solidFill>
              <a:latin typeface="+mn-lt"/>
            </a:endParaRPr>
          </a:p>
          <a:p>
            <a:pPr marL="342900" indent="-342900">
              <a:lnSpc>
                <a:spcPct val="150000"/>
              </a:lnSpc>
              <a:buFont typeface="Wingdings" panose="05000000000000000000" pitchFamily="2" charset="2"/>
              <a:buChar char="ü"/>
            </a:pPr>
            <a:r>
              <a:rPr lang="en-US" sz="2400" b="1" dirty="0">
                <a:solidFill>
                  <a:srgbClr val="202124"/>
                </a:solidFill>
                <a:latin typeface="+mn-lt"/>
              </a:rPr>
              <a:t>The percentage of key data sets that are available</a:t>
            </a:r>
          </a:p>
          <a:p>
            <a:pPr marL="342900" indent="-342900">
              <a:lnSpc>
                <a:spcPct val="150000"/>
              </a:lnSpc>
              <a:buFont typeface="Wingdings" panose="05000000000000000000" pitchFamily="2" charset="2"/>
              <a:buChar char="ü"/>
            </a:pPr>
            <a:r>
              <a:rPr lang="en-US" sz="2400" b="1" dirty="0">
                <a:solidFill>
                  <a:srgbClr val="202124"/>
                </a:solidFill>
                <a:latin typeface="+mn-lt"/>
              </a:rPr>
              <a:t>How often those data sets are accessed</a:t>
            </a:r>
          </a:p>
          <a:p>
            <a:pPr marL="342900" indent="-342900">
              <a:lnSpc>
                <a:spcPct val="150000"/>
              </a:lnSpc>
              <a:buFont typeface="Wingdings" panose="05000000000000000000" pitchFamily="2" charset="2"/>
              <a:buChar char="ü"/>
            </a:pPr>
            <a:r>
              <a:rPr lang="en-US" sz="2400" b="1" dirty="0">
                <a:solidFill>
                  <a:srgbClr val="202124"/>
                </a:solidFill>
                <a:latin typeface="+mn-lt"/>
              </a:rPr>
              <a:t>How often they are refreshed.</a:t>
            </a:r>
            <a:endParaRPr lang="fr-FR" sz="2400" b="1" dirty="0">
              <a:latin typeface="+mn-lt"/>
            </a:endParaRPr>
          </a:p>
        </p:txBody>
      </p:sp>
    </p:spTree>
    <p:extLst>
      <p:ext uri="{BB962C8B-B14F-4D97-AF65-F5344CB8AC3E}">
        <p14:creationId xmlns:p14="http://schemas.microsoft.com/office/powerpoint/2010/main" val="169303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C6AE3D81-5AAE-49F6-86BF-BA14E13133A6}"/>
              </a:ext>
            </a:extLst>
          </p:cNvPr>
          <p:cNvSpPr/>
          <p:nvPr/>
        </p:nvSpPr>
        <p:spPr>
          <a:xfrm>
            <a:off x="579119" y="2567650"/>
            <a:ext cx="8283526" cy="826915"/>
          </a:xfrm>
          <a:prstGeom prst="round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Test data doesn't limit or constrain the automated tests that teams can run</a:t>
            </a:r>
            <a:endParaRPr lang="fr-FR" sz="2400" dirty="0"/>
          </a:p>
        </p:txBody>
      </p:sp>
      <p:sp>
        <p:nvSpPr>
          <p:cNvPr id="2" name="Rectangle 1">
            <a:extLst>
              <a:ext uri="{FF2B5EF4-FFF2-40B4-BE49-F238E27FC236}">
                <a16:creationId xmlns:a16="http://schemas.microsoft.com/office/drawing/2014/main" id="{51F2EF81-4A2D-408A-B7E0-9BC2DDD5F4AF}"/>
              </a:ext>
            </a:extLst>
          </p:cNvPr>
          <p:cNvSpPr/>
          <p:nvPr/>
        </p:nvSpPr>
        <p:spPr>
          <a:xfrm>
            <a:off x="930957" y="3709194"/>
            <a:ext cx="7282083" cy="2805320"/>
          </a:xfrm>
          <a:prstGeom prst="rect">
            <a:avLst/>
          </a:prstGeom>
        </p:spPr>
        <p:txBody>
          <a:bodyPr wrap="square">
            <a:spAutoFit/>
          </a:bodyPr>
          <a:lstStyle/>
          <a:p>
            <a:pPr>
              <a:lnSpc>
                <a:spcPct val="150000"/>
              </a:lnSpc>
            </a:pPr>
            <a:r>
              <a:rPr lang="en-US" sz="2000" b="1" dirty="0">
                <a:solidFill>
                  <a:srgbClr val="202124"/>
                </a:solidFill>
                <a:latin typeface="+mn-lt"/>
              </a:rPr>
              <a:t>You can measure this as:</a:t>
            </a:r>
          </a:p>
          <a:p>
            <a:pPr marL="342900" indent="-342900">
              <a:lnSpc>
                <a:spcPct val="150000"/>
              </a:lnSpc>
              <a:buFont typeface="Wingdings" panose="05000000000000000000" pitchFamily="2" charset="2"/>
              <a:buChar char="ü"/>
            </a:pPr>
            <a:r>
              <a:rPr lang="en-US" sz="2000" b="1" dirty="0">
                <a:solidFill>
                  <a:srgbClr val="202124"/>
                </a:solidFill>
                <a:latin typeface="+mn-lt"/>
              </a:rPr>
              <a:t>The number of automated tests that can be run without the need to acquire additional test data. </a:t>
            </a:r>
          </a:p>
          <a:p>
            <a:pPr marL="342900" indent="-342900">
              <a:lnSpc>
                <a:spcPct val="150000"/>
              </a:lnSpc>
              <a:buFont typeface="Wingdings" panose="05000000000000000000" pitchFamily="2" charset="2"/>
              <a:buChar char="ü"/>
            </a:pPr>
            <a:r>
              <a:rPr lang="en-US" sz="2000" b="1" dirty="0">
                <a:solidFill>
                  <a:srgbClr val="202124"/>
                </a:solidFill>
                <a:latin typeface="+mn-lt"/>
              </a:rPr>
              <a:t>You can also capture this with perceptual measures (like surveys), to ask teams if they feel that test data limits their automated testing activities.</a:t>
            </a:r>
            <a:endParaRPr lang="fr-FR" sz="2000" b="1" dirty="0">
              <a:latin typeface="+mn-lt"/>
            </a:endParaRPr>
          </a:p>
        </p:txBody>
      </p:sp>
    </p:spTree>
    <p:extLst>
      <p:ext uri="{BB962C8B-B14F-4D97-AF65-F5344CB8AC3E}">
        <p14:creationId xmlns:p14="http://schemas.microsoft.com/office/powerpoint/2010/main" val="69997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Scm terminology: basics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96976E8-EEC1-49BE-8049-9DC8E19954D1}"/>
              </a:ext>
            </a:extLst>
          </p:cNvPr>
          <p:cNvPicPr>
            <a:picLocks noChangeAspect="1"/>
          </p:cNvPicPr>
          <p:nvPr/>
        </p:nvPicPr>
        <p:blipFill>
          <a:blip r:embed="rId3"/>
          <a:stretch>
            <a:fillRect/>
          </a:stretch>
        </p:blipFill>
        <p:spPr>
          <a:xfrm>
            <a:off x="394554" y="2310834"/>
            <a:ext cx="8354890" cy="4469867"/>
          </a:xfrm>
          <a:prstGeom prst="rect">
            <a:avLst/>
          </a:prstGeom>
        </p:spPr>
      </p:pic>
    </p:spTree>
    <p:extLst>
      <p:ext uri="{BB962C8B-B14F-4D97-AF65-F5344CB8AC3E}">
        <p14:creationId xmlns:p14="http://schemas.microsoft.com/office/powerpoint/2010/main" val="612001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Workshop</a:t>
            </a:r>
            <a:br>
              <a:rPr lang="en-US" sz="4400" b="1" dirty="0"/>
            </a:br>
            <a:br>
              <a:rPr lang="en-US" sz="4400" b="1" dirty="0"/>
            </a:br>
            <a:r>
              <a:rPr lang="en-US" sz="4400" b="1" dirty="0"/>
              <a:t>Anatomy of an application</a:t>
            </a:r>
          </a:p>
        </p:txBody>
      </p:sp>
    </p:spTree>
    <p:extLst>
      <p:ext uri="{BB962C8B-B14F-4D97-AF65-F5344CB8AC3E}">
        <p14:creationId xmlns:p14="http://schemas.microsoft.com/office/powerpoint/2010/main" val="1112281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Provisioning the dev environment</a:t>
            </a:r>
          </a:p>
        </p:txBody>
      </p:sp>
      <p:pic>
        <p:nvPicPr>
          <p:cNvPr id="5" name="Picture 4">
            <a:extLst>
              <a:ext uri="{FF2B5EF4-FFF2-40B4-BE49-F238E27FC236}">
                <a16:creationId xmlns:a16="http://schemas.microsoft.com/office/drawing/2014/main" id="{D7375DFC-F95F-4E8F-AE42-3D1AEB816813}"/>
              </a:ext>
            </a:extLst>
          </p:cNvPr>
          <p:cNvPicPr>
            <a:picLocks noChangeAspect="1"/>
          </p:cNvPicPr>
          <p:nvPr/>
        </p:nvPicPr>
        <p:blipFill>
          <a:blip r:embed="rId3"/>
          <a:stretch>
            <a:fillRect/>
          </a:stretch>
        </p:blipFill>
        <p:spPr>
          <a:xfrm>
            <a:off x="417399" y="1679193"/>
            <a:ext cx="7808206" cy="2851864"/>
          </a:xfrm>
          <a:prstGeom prst="rect">
            <a:avLst/>
          </a:prstGeom>
        </p:spPr>
      </p:pic>
      <p:sp>
        <p:nvSpPr>
          <p:cNvPr id="8" name="Rectangle: Rounded Corners 7">
            <a:extLst>
              <a:ext uri="{FF2B5EF4-FFF2-40B4-BE49-F238E27FC236}">
                <a16:creationId xmlns:a16="http://schemas.microsoft.com/office/drawing/2014/main" id="{6C1C3BA7-FF9C-471D-9F93-A5145C05D182}"/>
              </a:ext>
            </a:extLst>
          </p:cNvPr>
          <p:cNvSpPr/>
          <p:nvPr/>
        </p:nvSpPr>
        <p:spPr>
          <a:xfrm>
            <a:off x="417399" y="4821947"/>
            <a:ext cx="6925097" cy="1920047"/>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The following software is pre-installed in the box:</a:t>
            </a:r>
          </a:p>
          <a:p>
            <a:endParaRPr lang="en-US" dirty="0"/>
          </a:p>
          <a:p>
            <a:pPr marL="285750" indent="-285750">
              <a:buFont typeface="Wingdings" panose="05000000000000000000" pitchFamily="2" charset="2"/>
              <a:buChar char="§"/>
            </a:pPr>
            <a:r>
              <a:rPr lang="en-US" dirty="0"/>
              <a:t>java 7 and java 8 (build 1.8.0_72-b15)</a:t>
            </a:r>
          </a:p>
          <a:p>
            <a:pPr marL="285750" indent="-285750">
              <a:buFont typeface="Wingdings" panose="05000000000000000000" pitchFamily="2" charset="2"/>
              <a:buChar char="§"/>
            </a:pPr>
            <a:r>
              <a:rPr lang="en-US" dirty="0"/>
              <a:t>maven 3.3.3</a:t>
            </a:r>
          </a:p>
          <a:p>
            <a:pPr marL="285750" indent="-285750">
              <a:buFont typeface="Wingdings" panose="05000000000000000000" pitchFamily="2" charset="2"/>
              <a:buChar char="§"/>
            </a:pPr>
            <a:r>
              <a:rPr lang="en-US" dirty="0"/>
              <a:t>node.js 4.3.1</a:t>
            </a:r>
          </a:p>
          <a:p>
            <a:pPr marL="285750" indent="-285750">
              <a:buFont typeface="Wingdings" panose="05000000000000000000" pitchFamily="2" charset="2"/>
              <a:buChar char="§"/>
            </a:pPr>
            <a:r>
              <a:rPr lang="en-US" dirty="0"/>
              <a:t>docker 1.10.1</a:t>
            </a:r>
          </a:p>
          <a:p>
            <a:pPr marL="285750" indent="-285750">
              <a:buFont typeface="Wingdings" panose="05000000000000000000" pitchFamily="2" charset="2"/>
              <a:buChar char="§"/>
            </a:pPr>
            <a:r>
              <a:rPr lang="en-US" dirty="0"/>
              <a:t>docker images: mongo:3, node:4, httpd:2.4</a:t>
            </a:r>
            <a:endParaRPr lang="fr-FR" b="1" dirty="0">
              <a:solidFill>
                <a:srgbClr val="0070C0"/>
              </a:solidFill>
            </a:endParaRPr>
          </a:p>
        </p:txBody>
      </p:sp>
    </p:spTree>
    <p:extLst>
      <p:ext uri="{BB962C8B-B14F-4D97-AF65-F5344CB8AC3E}">
        <p14:creationId xmlns:p14="http://schemas.microsoft.com/office/powerpoint/2010/main" val="25098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Provisioning the dev environment</a:t>
            </a:r>
          </a:p>
        </p:txBody>
      </p:sp>
      <p:pic>
        <p:nvPicPr>
          <p:cNvPr id="3" name="Picture 2">
            <a:extLst>
              <a:ext uri="{FF2B5EF4-FFF2-40B4-BE49-F238E27FC236}">
                <a16:creationId xmlns:a16="http://schemas.microsoft.com/office/drawing/2014/main" id="{B68D6ED6-0AAE-44BE-A9E6-05BC7A1ACAF3}"/>
              </a:ext>
            </a:extLst>
          </p:cNvPr>
          <p:cNvPicPr>
            <a:picLocks noChangeAspect="1"/>
          </p:cNvPicPr>
          <p:nvPr/>
        </p:nvPicPr>
        <p:blipFill>
          <a:blip r:embed="rId3"/>
          <a:stretch>
            <a:fillRect/>
          </a:stretch>
        </p:blipFill>
        <p:spPr>
          <a:xfrm>
            <a:off x="646848" y="1543286"/>
            <a:ext cx="7850304" cy="5013508"/>
          </a:xfrm>
          <a:prstGeom prst="rect">
            <a:avLst/>
          </a:prstGeom>
        </p:spPr>
      </p:pic>
    </p:spTree>
    <p:extLst>
      <p:ext uri="{BB962C8B-B14F-4D97-AF65-F5344CB8AC3E}">
        <p14:creationId xmlns:p14="http://schemas.microsoft.com/office/powerpoint/2010/main" val="4129210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Fetch the demo app source code</a:t>
            </a:r>
          </a:p>
        </p:txBody>
      </p:sp>
      <p:pic>
        <p:nvPicPr>
          <p:cNvPr id="3" name="Picture 2">
            <a:extLst>
              <a:ext uri="{FF2B5EF4-FFF2-40B4-BE49-F238E27FC236}">
                <a16:creationId xmlns:a16="http://schemas.microsoft.com/office/drawing/2014/main" id="{2423DE7A-5C38-4838-A1A5-811A7C07D119}"/>
              </a:ext>
            </a:extLst>
          </p:cNvPr>
          <p:cNvPicPr>
            <a:picLocks noChangeAspect="1"/>
          </p:cNvPicPr>
          <p:nvPr/>
        </p:nvPicPr>
        <p:blipFill>
          <a:blip r:embed="rId3"/>
          <a:stretch>
            <a:fillRect/>
          </a:stretch>
        </p:blipFill>
        <p:spPr>
          <a:xfrm>
            <a:off x="0" y="1720305"/>
            <a:ext cx="9184187" cy="4598607"/>
          </a:xfrm>
          <a:prstGeom prst="rect">
            <a:avLst/>
          </a:prstGeom>
        </p:spPr>
      </p:pic>
    </p:spTree>
    <p:extLst>
      <p:ext uri="{BB962C8B-B14F-4D97-AF65-F5344CB8AC3E}">
        <p14:creationId xmlns:p14="http://schemas.microsoft.com/office/powerpoint/2010/main" val="8574754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and Testing the Application</a:t>
            </a:r>
          </a:p>
        </p:txBody>
      </p:sp>
      <p:pic>
        <p:nvPicPr>
          <p:cNvPr id="2" name="Picture 1">
            <a:extLst>
              <a:ext uri="{FF2B5EF4-FFF2-40B4-BE49-F238E27FC236}">
                <a16:creationId xmlns:a16="http://schemas.microsoft.com/office/drawing/2014/main" id="{88843C1E-0A16-4C44-87ED-3FD6F37D1968}"/>
              </a:ext>
            </a:extLst>
          </p:cNvPr>
          <p:cNvPicPr>
            <a:picLocks noChangeAspect="1"/>
          </p:cNvPicPr>
          <p:nvPr/>
        </p:nvPicPr>
        <p:blipFill>
          <a:blip r:embed="rId3"/>
          <a:stretch>
            <a:fillRect/>
          </a:stretch>
        </p:blipFill>
        <p:spPr>
          <a:xfrm>
            <a:off x="417399" y="1546713"/>
            <a:ext cx="8287907" cy="5191850"/>
          </a:xfrm>
          <a:prstGeom prst="rect">
            <a:avLst/>
          </a:prstGeom>
        </p:spPr>
      </p:pic>
    </p:spTree>
    <p:extLst>
      <p:ext uri="{BB962C8B-B14F-4D97-AF65-F5344CB8AC3E}">
        <p14:creationId xmlns:p14="http://schemas.microsoft.com/office/powerpoint/2010/main" val="1591755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and Testing the Application</a:t>
            </a:r>
          </a:p>
        </p:txBody>
      </p:sp>
      <p:pic>
        <p:nvPicPr>
          <p:cNvPr id="2" name="Picture 1">
            <a:extLst>
              <a:ext uri="{FF2B5EF4-FFF2-40B4-BE49-F238E27FC236}">
                <a16:creationId xmlns:a16="http://schemas.microsoft.com/office/drawing/2014/main" id="{F04BDDA1-DC00-46E5-90C2-EB96EA54B7DA}"/>
              </a:ext>
            </a:extLst>
          </p:cNvPr>
          <p:cNvPicPr>
            <a:picLocks noChangeAspect="1"/>
          </p:cNvPicPr>
          <p:nvPr/>
        </p:nvPicPr>
        <p:blipFill>
          <a:blip r:embed="rId3"/>
          <a:stretch>
            <a:fillRect/>
          </a:stretch>
        </p:blipFill>
        <p:spPr>
          <a:xfrm>
            <a:off x="0" y="3929044"/>
            <a:ext cx="9144000" cy="2548328"/>
          </a:xfrm>
          <a:prstGeom prst="rect">
            <a:avLst/>
          </a:prstGeom>
        </p:spPr>
      </p:pic>
      <p:sp>
        <p:nvSpPr>
          <p:cNvPr id="4" name="Rectangle: Rounded Corners 3">
            <a:extLst>
              <a:ext uri="{FF2B5EF4-FFF2-40B4-BE49-F238E27FC236}">
                <a16:creationId xmlns:a16="http://schemas.microsoft.com/office/drawing/2014/main" id="{E39C7377-0E50-4531-B47E-D23C492BBC4A}"/>
              </a:ext>
            </a:extLst>
          </p:cNvPr>
          <p:cNvSpPr/>
          <p:nvPr/>
        </p:nvSpPr>
        <p:spPr>
          <a:xfrm>
            <a:off x="109182" y="1842449"/>
            <a:ext cx="309804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Cleaning the generated artifacts:  </a:t>
            </a:r>
            <a:r>
              <a:rPr lang="en-US" sz="1600" b="1" dirty="0" err="1">
                <a:solidFill>
                  <a:srgbClr val="0070C0"/>
                </a:solidFill>
              </a:rPr>
              <a:t>mvn</a:t>
            </a:r>
            <a:r>
              <a:rPr lang="en-US" sz="1600" b="1" dirty="0">
                <a:solidFill>
                  <a:srgbClr val="0070C0"/>
                </a:solidFill>
              </a:rPr>
              <a:t> clean</a:t>
            </a:r>
            <a:endParaRPr lang="fr-FR" b="1" dirty="0">
              <a:solidFill>
                <a:srgbClr val="0070C0"/>
              </a:solidFill>
            </a:endParaRPr>
          </a:p>
        </p:txBody>
      </p:sp>
      <p:sp>
        <p:nvSpPr>
          <p:cNvPr id="7" name="Rectangle: Rounded Corners 6">
            <a:extLst>
              <a:ext uri="{FF2B5EF4-FFF2-40B4-BE49-F238E27FC236}">
                <a16:creationId xmlns:a16="http://schemas.microsoft.com/office/drawing/2014/main" id="{CAF376D8-BCA2-4F7C-B061-6D1B7C9A54E8}"/>
              </a:ext>
            </a:extLst>
          </p:cNvPr>
          <p:cNvSpPr/>
          <p:nvPr/>
        </p:nvSpPr>
        <p:spPr>
          <a:xfrm>
            <a:off x="3384645" y="1842449"/>
            <a:ext cx="272955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Compiling the application: </a:t>
            </a:r>
          </a:p>
          <a:p>
            <a:pPr algn="ctr"/>
            <a:r>
              <a:rPr lang="en-US" sz="1600" b="1" dirty="0" err="1">
                <a:solidFill>
                  <a:srgbClr val="0070C0"/>
                </a:solidFill>
              </a:rPr>
              <a:t>mvn</a:t>
            </a:r>
            <a:r>
              <a:rPr lang="en-US" sz="1600" b="1" dirty="0">
                <a:solidFill>
                  <a:srgbClr val="0070C0"/>
                </a:solidFill>
              </a:rPr>
              <a:t> compile</a:t>
            </a:r>
            <a:endParaRPr lang="fr-FR" sz="1600" b="1" dirty="0">
              <a:solidFill>
                <a:srgbClr val="0070C0"/>
              </a:solidFill>
            </a:endParaRPr>
          </a:p>
        </p:txBody>
      </p:sp>
      <p:sp>
        <p:nvSpPr>
          <p:cNvPr id="8" name="Rectangle: Rounded Corners 7">
            <a:extLst>
              <a:ext uri="{FF2B5EF4-FFF2-40B4-BE49-F238E27FC236}">
                <a16:creationId xmlns:a16="http://schemas.microsoft.com/office/drawing/2014/main" id="{6169E479-ADAA-4831-BC6F-C6BB2B0FD368}"/>
              </a:ext>
            </a:extLst>
          </p:cNvPr>
          <p:cNvSpPr/>
          <p:nvPr/>
        </p:nvSpPr>
        <p:spPr>
          <a:xfrm>
            <a:off x="109182" y="2696563"/>
            <a:ext cx="309804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Run the Unit Tests:</a:t>
            </a:r>
          </a:p>
          <a:p>
            <a:pPr algn="ctr"/>
            <a:r>
              <a:rPr lang="en-US" sz="1600" b="1" dirty="0">
                <a:solidFill>
                  <a:srgbClr val="0070C0"/>
                </a:solidFill>
              </a:rPr>
              <a:t> </a:t>
            </a:r>
            <a:r>
              <a:rPr lang="en-US" sz="1600" b="1" dirty="0" err="1">
                <a:solidFill>
                  <a:srgbClr val="0070C0"/>
                </a:solidFill>
              </a:rPr>
              <a:t>mvn</a:t>
            </a:r>
            <a:r>
              <a:rPr lang="en-US" sz="1600" b="1" dirty="0">
                <a:solidFill>
                  <a:srgbClr val="0070C0"/>
                </a:solidFill>
              </a:rPr>
              <a:t> test</a:t>
            </a:r>
            <a:endParaRPr lang="fr-FR" sz="1600" b="1" dirty="0">
              <a:solidFill>
                <a:srgbClr val="0070C0"/>
              </a:solidFill>
            </a:endParaRPr>
          </a:p>
        </p:txBody>
      </p:sp>
      <p:sp>
        <p:nvSpPr>
          <p:cNvPr id="9" name="Rectangle: Rounded Corners 8">
            <a:extLst>
              <a:ext uri="{FF2B5EF4-FFF2-40B4-BE49-F238E27FC236}">
                <a16:creationId xmlns:a16="http://schemas.microsoft.com/office/drawing/2014/main" id="{D3446BB7-F8C7-4035-B00D-ACB13A5DEB91}"/>
              </a:ext>
            </a:extLst>
          </p:cNvPr>
          <p:cNvSpPr/>
          <p:nvPr/>
        </p:nvSpPr>
        <p:spPr>
          <a:xfrm>
            <a:off x="3384645" y="2696563"/>
            <a:ext cx="272955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Run the Integration Tests:</a:t>
            </a:r>
          </a:p>
          <a:p>
            <a:pPr algn="ctr"/>
            <a:r>
              <a:rPr lang="en-US" sz="1600" b="1" dirty="0" err="1">
                <a:solidFill>
                  <a:srgbClr val="0070C0"/>
                </a:solidFill>
              </a:rPr>
              <a:t>mvn</a:t>
            </a:r>
            <a:r>
              <a:rPr lang="en-US" sz="1600" b="1" dirty="0">
                <a:solidFill>
                  <a:srgbClr val="0070C0"/>
                </a:solidFill>
              </a:rPr>
              <a:t> verify</a:t>
            </a:r>
            <a:endParaRPr lang="fr-FR" sz="1600" b="1" dirty="0">
              <a:solidFill>
                <a:srgbClr val="0070C0"/>
              </a:solidFill>
            </a:endParaRPr>
          </a:p>
        </p:txBody>
      </p:sp>
      <p:sp>
        <p:nvSpPr>
          <p:cNvPr id="10" name="Rectangle: Rounded Corners 9">
            <a:extLst>
              <a:ext uri="{FF2B5EF4-FFF2-40B4-BE49-F238E27FC236}">
                <a16:creationId xmlns:a16="http://schemas.microsoft.com/office/drawing/2014/main" id="{BD0BB121-080E-4FD4-92D1-779B45F699CD}"/>
              </a:ext>
            </a:extLst>
          </p:cNvPr>
          <p:cNvSpPr/>
          <p:nvPr/>
        </p:nvSpPr>
        <p:spPr>
          <a:xfrm>
            <a:off x="6291618" y="1831076"/>
            <a:ext cx="272955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Package the compiled classes:</a:t>
            </a:r>
          </a:p>
          <a:p>
            <a:pPr algn="ctr"/>
            <a:r>
              <a:rPr lang="en-US" sz="1600" b="1" dirty="0" err="1">
                <a:solidFill>
                  <a:srgbClr val="0070C0"/>
                </a:solidFill>
              </a:rPr>
              <a:t>mvn</a:t>
            </a:r>
            <a:r>
              <a:rPr lang="en-US" sz="1600" b="1" dirty="0">
                <a:solidFill>
                  <a:srgbClr val="0070C0"/>
                </a:solidFill>
              </a:rPr>
              <a:t> package</a:t>
            </a:r>
            <a:endParaRPr lang="fr-FR" sz="1600" b="1" dirty="0">
              <a:solidFill>
                <a:srgbClr val="0070C0"/>
              </a:solidFill>
            </a:endParaRPr>
          </a:p>
        </p:txBody>
      </p:sp>
      <p:sp>
        <p:nvSpPr>
          <p:cNvPr id="11" name="Rectangle: Rounded Corners 10">
            <a:extLst>
              <a:ext uri="{FF2B5EF4-FFF2-40B4-BE49-F238E27FC236}">
                <a16:creationId xmlns:a16="http://schemas.microsoft.com/office/drawing/2014/main" id="{47CDDADC-34F8-46C7-B754-23527D4C61F3}"/>
              </a:ext>
            </a:extLst>
          </p:cNvPr>
          <p:cNvSpPr/>
          <p:nvPr/>
        </p:nvSpPr>
        <p:spPr>
          <a:xfrm>
            <a:off x="6305266" y="2696563"/>
            <a:ext cx="272955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Installing in the target folder:</a:t>
            </a:r>
          </a:p>
          <a:p>
            <a:pPr algn="ctr"/>
            <a:r>
              <a:rPr lang="en-US" sz="1600" b="1" dirty="0" err="1">
                <a:solidFill>
                  <a:srgbClr val="0070C0"/>
                </a:solidFill>
              </a:rPr>
              <a:t>mvn</a:t>
            </a:r>
            <a:r>
              <a:rPr lang="en-US" sz="1600" b="1" dirty="0">
                <a:solidFill>
                  <a:srgbClr val="0070C0"/>
                </a:solidFill>
              </a:rPr>
              <a:t> install</a:t>
            </a:r>
            <a:endParaRPr lang="fr-FR" sz="1600" b="1" dirty="0">
              <a:solidFill>
                <a:srgbClr val="0070C0"/>
              </a:solidFill>
            </a:endParaRPr>
          </a:p>
        </p:txBody>
      </p:sp>
    </p:spTree>
    <p:extLst>
      <p:ext uri="{BB962C8B-B14F-4D97-AF65-F5344CB8AC3E}">
        <p14:creationId xmlns:p14="http://schemas.microsoft.com/office/powerpoint/2010/main" val="3493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randombar(horizontal)">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Running the dem-app</a:t>
            </a:r>
          </a:p>
        </p:txBody>
      </p:sp>
      <p:sp>
        <p:nvSpPr>
          <p:cNvPr id="3" name="Rectangle 2">
            <a:extLst>
              <a:ext uri="{FF2B5EF4-FFF2-40B4-BE49-F238E27FC236}">
                <a16:creationId xmlns:a16="http://schemas.microsoft.com/office/drawing/2014/main" id="{E877C52C-5CD5-41BA-818B-D36ACEFBAAA2}"/>
              </a:ext>
            </a:extLst>
          </p:cNvPr>
          <p:cNvSpPr/>
          <p:nvPr/>
        </p:nvSpPr>
        <p:spPr>
          <a:xfrm>
            <a:off x="271857" y="1487143"/>
            <a:ext cx="8553735" cy="400110"/>
          </a:xfrm>
          <a:prstGeom prst="rect">
            <a:avLst/>
          </a:prstGeom>
        </p:spPr>
        <p:txBody>
          <a:bodyPr wrap="square">
            <a:spAutoFit/>
          </a:bodyPr>
          <a:lstStyle/>
          <a:p>
            <a:r>
              <a:rPr lang="fr-FR" sz="2000" b="1" dirty="0">
                <a:latin typeface="Consolas" panose="020B0609020204030204" pitchFamily="49" charset="0"/>
              </a:rPr>
              <a:t>&gt;  java -jar ./</a:t>
            </a:r>
            <a:r>
              <a:rPr lang="fr-FR" sz="2000" b="1" dirty="0" err="1">
                <a:latin typeface="Consolas" panose="020B0609020204030204" pitchFamily="49" charset="0"/>
              </a:rPr>
              <a:t>target</a:t>
            </a:r>
            <a:r>
              <a:rPr lang="fr-FR" sz="2000" b="1" dirty="0">
                <a:latin typeface="Consolas" panose="020B0609020204030204" pitchFamily="49" charset="0"/>
              </a:rPr>
              <a:t>/demoapp.jar server ./hello-</a:t>
            </a:r>
            <a:r>
              <a:rPr lang="fr-FR" sz="2000" b="1" dirty="0" err="1">
                <a:latin typeface="Consolas" panose="020B0609020204030204" pitchFamily="49" charset="0"/>
              </a:rPr>
              <a:t>world.yml</a:t>
            </a:r>
            <a:endParaRPr lang="fr-FR" sz="2000" b="1" dirty="0">
              <a:latin typeface="Consolas" panose="020B0609020204030204" pitchFamily="49" charset="0"/>
            </a:endParaRPr>
          </a:p>
        </p:txBody>
      </p:sp>
      <p:pic>
        <p:nvPicPr>
          <p:cNvPr id="4" name="Picture 3">
            <a:extLst>
              <a:ext uri="{FF2B5EF4-FFF2-40B4-BE49-F238E27FC236}">
                <a16:creationId xmlns:a16="http://schemas.microsoft.com/office/drawing/2014/main" id="{82B4EF3D-EC9F-478D-8837-678192F53C25}"/>
              </a:ext>
            </a:extLst>
          </p:cNvPr>
          <p:cNvPicPr>
            <a:picLocks noChangeAspect="1"/>
          </p:cNvPicPr>
          <p:nvPr/>
        </p:nvPicPr>
        <p:blipFill>
          <a:blip r:embed="rId3"/>
          <a:stretch>
            <a:fillRect/>
          </a:stretch>
        </p:blipFill>
        <p:spPr>
          <a:xfrm>
            <a:off x="0" y="1986093"/>
            <a:ext cx="9144000" cy="2085593"/>
          </a:xfrm>
          <a:prstGeom prst="rect">
            <a:avLst/>
          </a:prstGeom>
        </p:spPr>
      </p:pic>
      <p:pic>
        <p:nvPicPr>
          <p:cNvPr id="5" name="Picture 4">
            <a:extLst>
              <a:ext uri="{FF2B5EF4-FFF2-40B4-BE49-F238E27FC236}">
                <a16:creationId xmlns:a16="http://schemas.microsoft.com/office/drawing/2014/main" id="{B960C52A-568B-415A-999D-B78AEB73F310}"/>
              </a:ext>
            </a:extLst>
          </p:cNvPr>
          <p:cNvPicPr>
            <a:picLocks noChangeAspect="1"/>
          </p:cNvPicPr>
          <p:nvPr/>
        </p:nvPicPr>
        <p:blipFill>
          <a:blip r:embed="rId4"/>
          <a:stretch>
            <a:fillRect/>
          </a:stretch>
        </p:blipFill>
        <p:spPr>
          <a:xfrm>
            <a:off x="1006153" y="4232404"/>
            <a:ext cx="6691184" cy="2502937"/>
          </a:xfrm>
          <a:prstGeom prst="rect">
            <a:avLst/>
          </a:prstGeom>
        </p:spPr>
      </p:pic>
    </p:spTree>
    <p:extLst>
      <p:ext uri="{BB962C8B-B14F-4D97-AF65-F5344CB8AC3E}">
        <p14:creationId xmlns:p14="http://schemas.microsoft.com/office/powerpoint/2010/main" val="1607771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Running with Docker</a:t>
            </a:r>
          </a:p>
        </p:txBody>
      </p:sp>
      <p:pic>
        <p:nvPicPr>
          <p:cNvPr id="2" name="Picture 1">
            <a:extLst>
              <a:ext uri="{FF2B5EF4-FFF2-40B4-BE49-F238E27FC236}">
                <a16:creationId xmlns:a16="http://schemas.microsoft.com/office/drawing/2014/main" id="{CD95B261-1E7B-4C18-9F66-D94ED2A27D11}"/>
              </a:ext>
            </a:extLst>
          </p:cNvPr>
          <p:cNvPicPr>
            <a:picLocks noChangeAspect="1"/>
          </p:cNvPicPr>
          <p:nvPr/>
        </p:nvPicPr>
        <p:blipFill>
          <a:blip r:embed="rId3"/>
          <a:stretch>
            <a:fillRect/>
          </a:stretch>
        </p:blipFill>
        <p:spPr>
          <a:xfrm>
            <a:off x="812679" y="1503099"/>
            <a:ext cx="7163800" cy="5134692"/>
          </a:xfrm>
          <a:prstGeom prst="rect">
            <a:avLst/>
          </a:prstGeom>
        </p:spPr>
      </p:pic>
    </p:spTree>
    <p:extLst>
      <p:ext uri="{BB962C8B-B14F-4D97-AF65-F5344CB8AC3E}">
        <p14:creationId xmlns:p14="http://schemas.microsoft.com/office/powerpoint/2010/main" val="33982784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and Testing the Application</a:t>
            </a:r>
          </a:p>
        </p:txBody>
      </p:sp>
      <p:pic>
        <p:nvPicPr>
          <p:cNvPr id="2" name="Picture 1">
            <a:extLst>
              <a:ext uri="{FF2B5EF4-FFF2-40B4-BE49-F238E27FC236}">
                <a16:creationId xmlns:a16="http://schemas.microsoft.com/office/drawing/2014/main" id="{7D918846-D9FE-425A-B1C1-2A84C3CB6297}"/>
              </a:ext>
            </a:extLst>
          </p:cNvPr>
          <p:cNvPicPr>
            <a:picLocks noChangeAspect="1"/>
          </p:cNvPicPr>
          <p:nvPr/>
        </p:nvPicPr>
        <p:blipFill>
          <a:blip r:embed="rId3"/>
          <a:stretch>
            <a:fillRect/>
          </a:stretch>
        </p:blipFill>
        <p:spPr>
          <a:xfrm>
            <a:off x="194651" y="1750297"/>
            <a:ext cx="8754697" cy="1419423"/>
          </a:xfrm>
          <a:prstGeom prst="rect">
            <a:avLst/>
          </a:prstGeom>
        </p:spPr>
      </p:pic>
      <p:pic>
        <p:nvPicPr>
          <p:cNvPr id="3" name="Picture 2">
            <a:extLst>
              <a:ext uri="{FF2B5EF4-FFF2-40B4-BE49-F238E27FC236}">
                <a16:creationId xmlns:a16="http://schemas.microsoft.com/office/drawing/2014/main" id="{679774A6-A0C0-40FC-A0C7-123B0F0BAD45}"/>
              </a:ext>
            </a:extLst>
          </p:cNvPr>
          <p:cNvPicPr>
            <a:picLocks noChangeAspect="1"/>
          </p:cNvPicPr>
          <p:nvPr/>
        </p:nvPicPr>
        <p:blipFill>
          <a:blip r:embed="rId4"/>
          <a:stretch>
            <a:fillRect/>
          </a:stretch>
        </p:blipFill>
        <p:spPr>
          <a:xfrm>
            <a:off x="809099" y="3531714"/>
            <a:ext cx="7525800" cy="2781688"/>
          </a:xfrm>
          <a:prstGeom prst="rect">
            <a:avLst/>
          </a:prstGeom>
        </p:spPr>
      </p:pic>
    </p:spTree>
    <p:extLst>
      <p:ext uri="{BB962C8B-B14F-4D97-AF65-F5344CB8AC3E}">
        <p14:creationId xmlns:p14="http://schemas.microsoft.com/office/powerpoint/2010/main" val="2459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the demo app using Gitlab CI</a:t>
            </a:r>
          </a:p>
        </p:txBody>
      </p:sp>
      <p:pic>
        <p:nvPicPr>
          <p:cNvPr id="3" name="Picture 2">
            <a:extLst>
              <a:ext uri="{FF2B5EF4-FFF2-40B4-BE49-F238E27FC236}">
                <a16:creationId xmlns:a16="http://schemas.microsoft.com/office/drawing/2014/main" id="{60F66C50-6EC1-4E59-B7E2-EDB005A646F6}"/>
              </a:ext>
            </a:extLst>
          </p:cNvPr>
          <p:cNvPicPr>
            <a:picLocks noChangeAspect="1"/>
          </p:cNvPicPr>
          <p:nvPr/>
        </p:nvPicPr>
        <p:blipFill>
          <a:blip r:embed="rId3"/>
          <a:stretch>
            <a:fillRect/>
          </a:stretch>
        </p:blipFill>
        <p:spPr>
          <a:xfrm>
            <a:off x="0" y="2302300"/>
            <a:ext cx="9144000" cy="4555700"/>
          </a:xfrm>
          <a:prstGeom prst="rect">
            <a:avLst/>
          </a:prstGeom>
        </p:spPr>
      </p:pic>
      <p:sp>
        <p:nvSpPr>
          <p:cNvPr id="5" name="Rectangle 4">
            <a:extLst>
              <a:ext uri="{FF2B5EF4-FFF2-40B4-BE49-F238E27FC236}">
                <a16:creationId xmlns:a16="http://schemas.microsoft.com/office/drawing/2014/main" id="{39212E9C-918F-4756-B04C-420A19455678}"/>
              </a:ext>
            </a:extLst>
          </p:cNvPr>
          <p:cNvSpPr/>
          <p:nvPr/>
        </p:nvSpPr>
        <p:spPr>
          <a:xfrm>
            <a:off x="655093" y="1678674"/>
            <a:ext cx="6681201" cy="369332"/>
          </a:xfrm>
          <a:prstGeom prst="rect">
            <a:avLst/>
          </a:prstGeom>
        </p:spPr>
        <p:txBody>
          <a:bodyPr wrap="square">
            <a:spAutoFit/>
          </a:bodyPr>
          <a:lstStyle/>
          <a:p>
            <a:r>
              <a:rPr lang="fr-FR" sz="1800" b="1" dirty="0"/>
              <a:t>https://gitlab.com/hosniah/axe-demoapp/pipelines</a:t>
            </a:r>
          </a:p>
        </p:txBody>
      </p:sp>
      <p:pic>
        <p:nvPicPr>
          <p:cNvPr id="7" name="Picture 6" descr="A picture containing drawing&#10;&#10;Description automatically generated">
            <a:extLst>
              <a:ext uri="{FF2B5EF4-FFF2-40B4-BE49-F238E27FC236}">
                <a16:creationId xmlns:a16="http://schemas.microsoft.com/office/drawing/2014/main" id="{EE1E9E4C-34D4-4F2E-AF41-3A64F297948C}"/>
              </a:ext>
            </a:extLst>
          </p:cNvPr>
          <p:cNvPicPr>
            <a:picLocks noChangeAspect="1"/>
          </p:cNvPicPr>
          <p:nvPr/>
        </p:nvPicPr>
        <p:blipFill>
          <a:blip r:embed="rId4"/>
          <a:stretch>
            <a:fillRect/>
          </a:stretch>
        </p:blipFill>
        <p:spPr>
          <a:xfrm>
            <a:off x="7845183" y="1396588"/>
            <a:ext cx="1094100" cy="1094100"/>
          </a:xfrm>
          <a:prstGeom prst="rect">
            <a:avLst/>
          </a:prstGeom>
        </p:spPr>
      </p:pic>
    </p:spTree>
    <p:extLst>
      <p:ext uri="{BB962C8B-B14F-4D97-AF65-F5344CB8AC3E}">
        <p14:creationId xmlns:p14="http://schemas.microsoft.com/office/powerpoint/2010/main" val="103269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a:solidFill>
                  <a:srgbClr val="FFFFFF"/>
                </a:solidFill>
                <a:latin typeface="+mj-lt"/>
                <a:ea typeface="+mj-ea"/>
                <a:cs typeface="+mj-cs"/>
              </a:rPr>
              <a:t>Scm terminology: pull request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F15163F-66ED-4AC3-9F55-8D32B614663B}"/>
              </a:ext>
            </a:extLst>
          </p:cNvPr>
          <p:cNvPicPr>
            <a:picLocks noChangeAspect="1"/>
          </p:cNvPicPr>
          <p:nvPr/>
        </p:nvPicPr>
        <p:blipFill>
          <a:blip r:embed="rId3"/>
          <a:stretch>
            <a:fillRect/>
          </a:stretch>
        </p:blipFill>
        <p:spPr>
          <a:xfrm>
            <a:off x="241365" y="2324461"/>
            <a:ext cx="8661267" cy="4547165"/>
          </a:xfrm>
          <a:prstGeom prst="rect">
            <a:avLst/>
          </a:prstGeom>
        </p:spPr>
      </p:pic>
    </p:spTree>
    <p:extLst>
      <p:ext uri="{BB962C8B-B14F-4D97-AF65-F5344CB8AC3E}">
        <p14:creationId xmlns:p14="http://schemas.microsoft.com/office/powerpoint/2010/main" val="3934329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the demo app using Gitlab CI</a:t>
            </a:r>
          </a:p>
        </p:txBody>
      </p:sp>
      <p:pic>
        <p:nvPicPr>
          <p:cNvPr id="2" name="Picture 1">
            <a:extLst>
              <a:ext uri="{FF2B5EF4-FFF2-40B4-BE49-F238E27FC236}">
                <a16:creationId xmlns:a16="http://schemas.microsoft.com/office/drawing/2014/main" id="{3A54C51E-9F7C-4AC5-8A93-23FDAE376EE4}"/>
              </a:ext>
            </a:extLst>
          </p:cNvPr>
          <p:cNvPicPr>
            <a:picLocks noChangeAspect="1"/>
          </p:cNvPicPr>
          <p:nvPr/>
        </p:nvPicPr>
        <p:blipFill>
          <a:blip r:embed="rId3"/>
          <a:stretch>
            <a:fillRect/>
          </a:stretch>
        </p:blipFill>
        <p:spPr>
          <a:xfrm>
            <a:off x="63710" y="1719618"/>
            <a:ext cx="9031817" cy="4312692"/>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FE51F9F-A6B0-4346-891E-F2BBA1133D3D}"/>
              </a:ext>
            </a:extLst>
          </p:cNvPr>
          <p:cNvPicPr>
            <a:picLocks noChangeAspect="1"/>
          </p:cNvPicPr>
          <p:nvPr/>
        </p:nvPicPr>
        <p:blipFill>
          <a:blip r:embed="rId4"/>
          <a:stretch>
            <a:fillRect/>
          </a:stretch>
        </p:blipFill>
        <p:spPr>
          <a:xfrm>
            <a:off x="8269873" y="6032310"/>
            <a:ext cx="825654" cy="825654"/>
          </a:xfrm>
          <a:prstGeom prst="rect">
            <a:avLst/>
          </a:prstGeom>
        </p:spPr>
      </p:pic>
    </p:spTree>
    <p:extLst>
      <p:ext uri="{BB962C8B-B14F-4D97-AF65-F5344CB8AC3E}">
        <p14:creationId xmlns:p14="http://schemas.microsoft.com/office/powerpoint/2010/main" val="462356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CI workflow using </a:t>
            </a:r>
            <a:r>
              <a:rPr lang="en-US" sz="2800" b="1" kern="1200" dirty="0" err="1">
                <a:solidFill>
                  <a:schemeClr val="bg1"/>
                </a:solidFill>
              </a:rPr>
              <a:t>Github</a:t>
            </a:r>
            <a:r>
              <a:rPr lang="en-US" sz="2800" b="1" kern="1200" dirty="0">
                <a:solidFill>
                  <a:schemeClr val="bg1"/>
                </a:solidFill>
              </a:rPr>
              <a:t> Actions</a:t>
            </a:r>
            <a:endParaRPr lang="en-US" sz="2800" b="1" kern="1200" dirty="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8FB78615-685B-4586-9084-5781D3352217}"/>
              </a:ext>
            </a:extLst>
          </p:cNvPr>
          <p:cNvPicPr>
            <a:picLocks noChangeAspect="1"/>
          </p:cNvPicPr>
          <p:nvPr/>
        </p:nvPicPr>
        <p:blipFill>
          <a:blip r:embed="rId3"/>
          <a:stretch>
            <a:fillRect/>
          </a:stretch>
        </p:blipFill>
        <p:spPr>
          <a:xfrm>
            <a:off x="0" y="1866842"/>
            <a:ext cx="9144000" cy="4216137"/>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54398D90-C55A-4461-9FAD-50160D48B4EB}"/>
              </a:ext>
            </a:extLst>
          </p:cNvPr>
          <p:cNvPicPr>
            <a:picLocks noChangeAspect="1"/>
          </p:cNvPicPr>
          <p:nvPr/>
        </p:nvPicPr>
        <p:blipFill>
          <a:blip r:embed="rId4"/>
          <a:stretch>
            <a:fillRect/>
          </a:stretch>
        </p:blipFill>
        <p:spPr>
          <a:xfrm>
            <a:off x="0" y="5703627"/>
            <a:ext cx="1154373" cy="1154373"/>
          </a:xfrm>
          <a:prstGeom prst="rect">
            <a:avLst/>
          </a:prstGeom>
        </p:spPr>
      </p:pic>
    </p:spTree>
    <p:extLst>
      <p:ext uri="{BB962C8B-B14F-4D97-AF65-F5344CB8AC3E}">
        <p14:creationId xmlns:p14="http://schemas.microsoft.com/office/powerpoint/2010/main" val="3395294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rPr>
              <a:t>CD Workflow using </a:t>
            </a:r>
            <a:r>
              <a:rPr lang="en-US" sz="2800" b="1" kern="1200" dirty="0" err="1">
                <a:solidFill>
                  <a:schemeClr val="bg1"/>
                </a:solidFill>
              </a:rPr>
              <a:t>Github</a:t>
            </a:r>
            <a:r>
              <a:rPr lang="en-US" sz="2800" b="1" kern="1200" dirty="0">
                <a:solidFill>
                  <a:schemeClr val="bg1"/>
                </a:solidFill>
              </a:rPr>
              <a:t> Actions</a:t>
            </a:r>
            <a:endParaRPr lang="en-US" sz="2800" b="1" kern="1200" dirty="0">
              <a:solidFill>
                <a:schemeClr val="bg1"/>
              </a:solidFill>
              <a:latin typeface="+mj-lt"/>
              <a:ea typeface="+mj-ea"/>
              <a:cs typeface="+mj-cs"/>
            </a:endParaRPr>
          </a:p>
        </p:txBody>
      </p:sp>
      <p:pic>
        <p:nvPicPr>
          <p:cNvPr id="2" name="Picture 1">
            <a:extLst>
              <a:ext uri="{FF2B5EF4-FFF2-40B4-BE49-F238E27FC236}">
                <a16:creationId xmlns:a16="http://schemas.microsoft.com/office/drawing/2014/main" id="{5F79562C-5EAF-412C-B79E-D35BC3956109}"/>
              </a:ext>
            </a:extLst>
          </p:cNvPr>
          <p:cNvPicPr>
            <a:picLocks noChangeAspect="1"/>
          </p:cNvPicPr>
          <p:nvPr/>
        </p:nvPicPr>
        <p:blipFill>
          <a:blip r:embed="rId3"/>
          <a:stretch>
            <a:fillRect/>
          </a:stretch>
        </p:blipFill>
        <p:spPr>
          <a:xfrm>
            <a:off x="0" y="1666121"/>
            <a:ext cx="9144000" cy="4071668"/>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73E575BE-B7CC-4F85-ABC5-6B51CC2EAC62}"/>
              </a:ext>
            </a:extLst>
          </p:cNvPr>
          <p:cNvPicPr>
            <a:picLocks noChangeAspect="1"/>
          </p:cNvPicPr>
          <p:nvPr/>
        </p:nvPicPr>
        <p:blipFill>
          <a:blip r:embed="rId4"/>
          <a:stretch>
            <a:fillRect/>
          </a:stretch>
        </p:blipFill>
        <p:spPr>
          <a:xfrm>
            <a:off x="1" y="5807122"/>
            <a:ext cx="1050878" cy="1050878"/>
          </a:xfrm>
          <a:prstGeom prst="rect">
            <a:avLst/>
          </a:prstGeom>
        </p:spPr>
      </p:pic>
    </p:spTree>
    <p:extLst>
      <p:ext uri="{BB962C8B-B14F-4D97-AF65-F5344CB8AC3E}">
        <p14:creationId xmlns:p14="http://schemas.microsoft.com/office/powerpoint/2010/main" val="1821629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rPr>
              <a:t>CD Workflow using </a:t>
            </a:r>
            <a:r>
              <a:rPr lang="en-US" sz="2800" b="1" kern="1200" dirty="0" err="1">
                <a:solidFill>
                  <a:schemeClr val="bg1"/>
                </a:solidFill>
              </a:rPr>
              <a:t>Github</a:t>
            </a:r>
            <a:r>
              <a:rPr lang="en-US" sz="2800" b="1" kern="1200" dirty="0">
                <a:solidFill>
                  <a:schemeClr val="bg1"/>
                </a:solidFill>
              </a:rPr>
              <a:t> Actions</a:t>
            </a:r>
            <a:endParaRPr lang="en-US" sz="2800" b="1" kern="1200" dirty="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9F5007FF-0630-4B42-9025-16E679567805}"/>
              </a:ext>
            </a:extLst>
          </p:cNvPr>
          <p:cNvPicPr>
            <a:picLocks noChangeAspect="1"/>
          </p:cNvPicPr>
          <p:nvPr/>
        </p:nvPicPr>
        <p:blipFill>
          <a:blip r:embed="rId3"/>
          <a:stretch>
            <a:fillRect/>
          </a:stretch>
        </p:blipFill>
        <p:spPr>
          <a:xfrm>
            <a:off x="0" y="1780271"/>
            <a:ext cx="9144000" cy="4061732"/>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7EB5C0A-E1D4-49D6-ADBC-11314891A587}"/>
              </a:ext>
            </a:extLst>
          </p:cNvPr>
          <p:cNvPicPr>
            <a:picLocks noChangeAspect="1"/>
          </p:cNvPicPr>
          <p:nvPr/>
        </p:nvPicPr>
        <p:blipFill>
          <a:blip r:embed="rId4"/>
          <a:stretch>
            <a:fillRect/>
          </a:stretch>
        </p:blipFill>
        <p:spPr>
          <a:xfrm>
            <a:off x="0" y="5703627"/>
            <a:ext cx="1154373" cy="1154373"/>
          </a:xfrm>
          <a:prstGeom prst="rect">
            <a:avLst/>
          </a:prstGeom>
        </p:spPr>
      </p:pic>
    </p:spTree>
    <p:extLst>
      <p:ext uri="{BB962C8B-B14F-4D97-AF65-F5344CB8AC3E}">
        <p14:creationId xmlns:p14="http://schemas.microsoft.com/office/powerpoint/2010/main" val="933535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rPr>
              <a:t>New release published to </a:t>
            </a:r>
            <a:r>
              <a:rPr lang="en-US" sz="2800" b="1" kern="1200" dirty="0" err="1">
                <a:solidFill>
                  <a:schemeClr val="bg1"/>
                </a:solidFill>
              </a:rPr>
              <a:t>Dockerhub</a:t>
            </a:r>
            <a:endParaRPr lang="en-US" sz="2800" b="1" kern="1200" dirty="0">
              <a:solidFill>
                <a:schemeClr val="bg1"/>
              </a:solidFill>
              <a:latin typeface="+mj-lt"/>
              <a:ea typeface="+mj-ea"/>
              <a:cs typeface="+mj-cs"/>
            </a:endParaRPr>
          </a:p>
        </p:txBody>
      </p:sp>
      <p:pic>
        <p:nvPicPr>
          <p:cNvPr id="2" name="Picture 1">
            <a:extLst>
              <a:ext uri="{FF2B5EF4-FFF2-40B4-BE49-F238E27FC236}">
                <a16:creationId xmlns:a16="http://schemas.microsoft.com/office/drawing/2014/main" id="{9BEE1E29-E6B8-4391-B399-1F9B0F69D08A}"/>
              </a:ext>
            </a:extLst>
          </p:cNvPr>
          <p:cNvPicPr>
            <a:picLocks noChangeAspect="1"/>
          </p:cNvPicPr>
          <p:nvPr/>
        </p:nvPicPr>
        <p:blipFill>
          <a:blip r:embed="rId3"/>
          <a:stretch>
            <a:fillRect/>
          </a:stretch>
        </p:blipFill>
        <p:spPr>
          <a:xfrm>
            <a:off x="0" y="1793237"/>
            <a:ext cx="9144000" cy="4199572"/>
          </a:xfrm>
          <a:prstGeom prst="rect">
            <a:avLst/>
          </a:prstGeom>
        </p:spPr>
      </p:pic>
    </p:spTree>
    <p:extLst>
      <p:ext uri="{BB962C8B-B14F-4D97-AF65-F5344CB8AC3E}">
        <p14:creationId xmlns:p14="http://schemas.microsoft.com/office/powerpoint/2010/main" val="17388199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4400" b="1" dirty="0"/>
              <a:t>Architecture</a:t>
            </a:r>
            <a:endParaRPr sz="4400" b="1" dirty="0"/>
          </a:p>
        </p:txBody>
      </p:sp>
    </p:spTree>
    <p:extLst>
      <p:ext uri="{BB962C8B-B14F-4D97-AF65-F5344CB8AC3E}">
        <p14:creationId xmlns:p14="http://schemas.microsoft.com/office/powerpoint/2010/main" val="26097384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pic>
        <p:nvPicPr>
          <p:cNvPr id="3" name="Picture 2">
            <a:extLst>
              <a:ext uri="{FF2B5EF4-FFF2-40B4-BE49-F238E27FC236}">
                <a16:creationId xmlns:a16="http://schemas.microsoft.com/office/drawing/2014/main" id="{0798CEFA-8297-4388-8218-B639E4F1AA3F}"/>
              </a:ext>
            </a:extLst>
          </p:cNvPr>
          <p:cNvPicPr>
            <a:picLocks noChangeAspect="1"/>
          </p:cNvPicPr>
          <p:nvPr/>
        </p:nvPicPr>
        <p:blipFill rotWithShape="1">
          <a:blip r:embed="rId3"/>
          <a:srcRect l="6000"/>
          <a:stretch/>
        </p:blipFill>
        <p:spPr>
          <a:xfrm>
            <a:off x="20" y="10"/>
            <a:ext cx="9143980" cy="6857990"/>
          </a:xfrm>
          <a:prstGeom prst="rect">
            <a:avLst/>
          </a:prstGeom>
        </p:spPr>
      </p:pic>
      <p:sp>
        <p:nvSpPr>
          <p:cNvPr id="192" name="Rectangle 19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392906" y="5317240"/>
            <a:ext cx="8408194"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100" b="1" kern="1200" dirty="0">
                <a:solidFill>
                  <a:schemeClr val="tx1">
                    <a:lumMod val="85000"/>
                    <a:lumOff val="15000"/>
                  </a:schemeClr>
                </a:solidFill>
                <a:latin typeface="+mj-lt"/>
                <a:ea typeface="+mj-ea"/>
                <a:cs typeface="+mj-cs"/>
              </a:rPr>
              <a:t>Monoliths    vs    Microservices</a:t>
            </a:r>
          </a:p>
        </p:txBody>
      </p:sp>
      <p:cxnSp>
        <p:nvCxnSpPr>
          <p:cNvPr id="193" name="Straight Connector 19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5207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Monoliths vs Microservices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0C3205C-89EC-4C6A-BFC9-C192B51C01C4}"/>
              </a:ext>
            </a:extLst>
          </p:cNvPr>
          <p:cNvPicPr>
            <a:picLocks noChangeAspect="1"/>
          </p:cNvPicPr>
          <p:nvPr/>
        </p:nvPicPr>
        <p:blipFill>
          <a:blip r:embed="rId3"/>
          <a:stretch>
            <a:fillRect/>
          </a:stretch>
        </p:blipFill>
        <p:spPr>
          <a:xfrm>
            <a:off x="283551" y="2337319"/>
            <a:ext cx="8579094" cy="4478716"/>
          </a:xfrm>
          <a:prstGeom prst="rect">
            <a:avLst/>
          </a:prstGeom>
        </p:spPr>
      </p:pic>
    </p:spTree>
    <p:extLst>
      <p:ext uri="{BB962C8B-B14F-4D97-AF65-F5344CB8AC3E}">
        <p14:creationId xmlns:p14="http://schemas.microsoft.com/office/powerpoint/2010/main" val="4510360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Monoliths vs Microservices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5259FD9-9FF5-4886-B486-065B3F8A58A3}"/>
              </a:ext>
            </a:extLst>
          </p:cNvPr>
          <p:cNvPicPr>
            <a:picLocks noChangeAspect="1"/>
          </p:cNvPicPr>
          <p:nvPr/>
        </p:nvPicPr>
        <p:blipFill>
          <a:blip r:embed="rId3"/>
          <a:stretch>
            <a:fillRect/>
          </a:stretch>
        </p:blipFill>
        <p:spPr>
          <a:xfrm>
            <a:off x="363561" y="2428465"/>
            <a:ext cx="8526854" cy="4429535"/>
          </a:xfrm>
          <a:prstGeom prst="rect">
            <a:avLst/>
          </a:prstGeom>
        </p:spPr>
      </p:pic>
    </p:spTree>
    <p:extLst>
      <p:ext uri="{BB962C8B-B14F-4D97-AF65-F5344CB8AC3E}">
        <p14:creationId xmlns:p14="http://schemas.microsoft.com/office/powerpoint/2010/main" val="40664953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Monoliths vs Microservices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D2B4EB-0477-417C-B0A0-62AA90184BA1}"/>
              </a:ext>
            </a:extLst>
          </p:cNvPr>
          <p:cNvPicPr>
            <a:picLocks noChangeAspect="1"/>
          </p:cNvPicPr>
          <p:nvPr/>
        </p:nvPicPr>
        <p:blipFill>
          <a:blip r:embed="rId3"/>
          <a:stretch>
            <a:fillRect/>
          </a:stretch>
        </p:blipFill>
        <p:spPr>
          <a:xfrm>
            <a:off x="283551" y="2389613"/>
            <a:ext cx="8579094" cy="4432874"/>
          </a:xfrm>
          <a:prstGeom prst="rect">
            <a:avLst/>
          </a:prstGeom>
        </p:spPr>
      </p:pic>
    </p:spTree>
    <p:extLst>
      <p:ext uri="{BB962C8B-B14F-4D97-AF65-F5344CB8AC3E}">
        <p14:creationId xmlns:p14="http://schemas.microsoft.com/office/powerpoint/2010/main" val="4025923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Centralized Workflow Pattern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405A4D1-4946-4D83-A43F-21E8F276A92A}"/>
              </a:ext>
            </a:extLst>
          </p:cNvPr>
          <p:cNvPicPr>
            <a:picLocks noChangeAspect="1"/>
          </p:cNvPicPr>
          <p:nvPr/>
        </p:nvPicPr>
        <p:blipFill>
          <a:blip r:embed="rId3"/>
          <a:stretch>
            <a:fillRect/>
          </a:stretch>
        </p:blipFill>
        <p:spPr>
          <a:xfrm>
            <a:off x="104150" y="2598529"/>
            <a:ext cx="8935697" cy="3686689"/>
          </a:xfrm>
          <a:prstGeom prst="rect">
            <a:avLst/>
          </a:prstGeom>
        </p:spPr>
      </p:pic>
    </p:spTree>
    <p:extLst>
      <p:ext uri="{BB962C8B-B14F-4D97-AF65-F5344CB8AC3E}">
        <p14:creationId xmlns:p14="http://schemas.microsoft.com/office/powerpoint/2010/main" val="2306458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Monoliths vs Microservices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EE93246-CC05-45F3-AD79-8DB52208D47A}"/>
              </a:ext>
            </a:extLst>
          </p:cNvPr>
          <p:cNvPicPr>
            <a:picLocks noChangeAspect="1"/>
          </p:cNvPicPr>
          <p:nvPr/>
        </p:nvPicPr>
        <p:blipFill>
          <a:blip r:embed="rId3"/>
          <a:stretch>
            <a:fillRect/>
          </a:stretch>
        </p:blipFill>
        <p:spPr>
          <a:xfrm>
            <a:off x="614215" y="2337319"/>
            <a:ext cx="7915569" cy="4451988"/>
          </a:xfrm>
          <a:prstGeom prst="rect">
            <a:avLst/>
          </a:prstGeom>
        </p:spPr>
      </p:pic>
    </p:spTree>
    <p:extLst>
      <p:ext uri="{BB962C8B-B14F-4D97-AF65-F5344CB8AC3E}">
        <p14:creationId xmlns:p14="http://schemas.microsoft.com/office/powerpoint/2010/main" val="27883663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Architectures for continuous delivery</a:t>
            </a:r>
          </a:p>
        </p:txBody>
      </p:sp>
      <p:sp>
        <p:nvSpPr>
          <p:cNvPr id="3" name="Rectangle 2">
            <a:extLst>
              <a:ext uri="{FF2B5EF4-FFF2-40B4-BE49-F238E27FC236}">
                <a16:creationId xmlns:a16="http://schemas.microsoft.com/office/drawing/2014/main" id="{8225E16B-AAD8-4FCD-82D1-698A9D9D4B89}"/>
              </a:ext>
            </a:extLst>
          </p:cNvPr>
          <p:cNvSpPr/>
          <p:nvPr/>
        </p:nvSpPr>
        <p:spPr>
          <a:xfrm>
            <a:off x="0" y="1551562"/>
            <a:ext cx="9144000" cy="5119350"/>
          </a:xfrm>
          <a:prstGeom prst="rect">
            <a:avLst/>
          </a:prstGeom>
        </p:spPr>
        <p:txBody>
          <a:bodyPr wrap="square">
            <a:spAutoFit/>
          </a:bodyPr>
          <a:lstStyle/>
          <a:p>
            <a:pPr>
              <a:lnSpc>
                <a:spcPct val="150000"/>
              </a:lnSpc>
            </a:pPr>
            <a:r>
              <a:rPr lang="fr-FR" sz="2000" b="1" dirty="0" err="1"/>
              <a:t>When</a:t>
            </a:r>
            <a:r>
              <a:rPr lang="fr-FR" sz="2000" b="1" dirty="0"/>
              <a:t> teams </a:t>
            </a:r>
            <a:r>
              <a:rPr lang="fr-FR" sz="2000" b="1" dirty="0" err="1"/>
              <a:t>adopt</a:t>
            </a:r>
            <a:r>
              <a:rPr lang="fr-FR" sz="2000" b="1" dirty="0"/>
              <a:t> </a:t>
            </a:r>
            <a:r>
              <a:rPr lang="fr-FR" sz="2000" b="1" dirty="0" err="1"/>
              <a:t>continuous</a:t>
            </a:r>
            <a:r>
              <a:rPr lang="fr-FR" sz="2000" b="1" dirty="0"/>
              <a:t> </a:t>
            </a:r>
            <a:r>
              <a:rPr lang="fr-FR" sz="2000" b="1" dirty="0" err="1"/>
              <a:t>delivery</a:t>
            </a:r>
            <a:r>
              <a:rPr lang="fr-FR" sz="2000" b="1" dirty="0"/>
              <a:t> practices, </a:t>
            </a:r>
            <a:r>
              <a:rPr lang="fr-FR" sz="2000" b="1" dirty="0" err="1"/>
              <a:t>adopting</a:t>
            </a:r>
            <a:r>
              <a:rPr lang="fr-FR" sz="2000" b="1" dirty="0"/>
              <a:t> the </a:t>
            </a:r>
            <a:r>
              <a:rPr lang="fr-FR" sz="2000" b="1" dirty="0" err="1"/>
              <a:t>following</a:t>
            </a:r>
            <a:r>
              <a:rPr lang="fr-FR" sz="2000" b="1" dirty="0"/>
              <a:t> architectural practices drives </a:t>
            </a:r>
            <a:r>
              <a:rPr lang="fr-FR" sz="2000" b="1" dirty="0" err="1"/>
              <a:t>successful</a:t>
            </a:r>
            <a:r>
              <a:rPr lang="fr-FR" sz="2000" b="1" dirty="0"/>
              <a:t> </a:t>
            </a:r>
            <a:r>
              <a:rPr lang="fr-FR" sz="2000" b="1" dirty="0" err="1"/>
              <a:t>outcomes</a:t>
            </a:r>
            <a:r>
              <a:rPr lang="fr-FR" sz="2000" b="1" dirty="0"/>
              <a:t>:</a:t>
            </a:r>
          </a:p>
          <a:p>
            <a:pPr>
              <a:lnSpc>
                <a:spcPct val="150000"/>
              </a:lnSpc>
            </a:pPr>
            <a:endParaRPr lang="fr-FR" sz="1800" b="1" dirty="0"/>
          </a:p>
          <a:p>
            <a:pPr marL="342900" indent="-342900">
              <a:lnSpc>
                <a:spcPct val="150000"/>
              </a:lnSpc>
              <a:buFont typeface="Wingdings" panose="05000000000000000000" pitchFamily="2" charset="2"/>
              <a:buChar char="q"/>
            </a:pPr>
            <a:r>
              <a:rPr lang="fr-FR" sz="1800" b="1" dirty="0"/>
              <a:t>Teams can </a:t>
            </a:r>
            <a:r>
              <a:rPr lang="fr-FR" sz="1800" b="1" dirty="0" err="1"/>
              <a:t>make</a:t>
            </a:r>
            <a:r>
              <a:rPr lang="fr-FR" sz="1800" b="1" dirty="0"/>
              <a:t> large-</a:t>
            </a:r>
            <a:r>
              <a:rPr lang="fr-FR" sz="1800" b="1" dirty="0" err="1"/>
              <a:t>scale</a:t>
            </a:r>
            <a:r>
              <a:rPr lang="fr-FR" sz="1800" b="1" dirty="0"/>
              <a:t> changes to the design of </a:t>
            </a:r>
            <a:r>
              <a:rPr lang="fr-FR" sz="1800" b="1" dirty="0" err="1"/>
              <a:t>their</a:t>
            </a:r>
            <a:r>
              <a:rPr lang="fr-FR" sz="1800" b="1" dirty="0"/>
              <a:t> </a:t>
            </a:r>
            <a:r>
              <a:rPr lang="fr-FR" sz="1800" b="1" dirty="0" err="1"/>
              <a:t>systems</a:t>
            </a:r>
            <a:r>
              <a:rPr lang="fr-FR" sz="1800" b="1" dirty="0"/>
              <a:t> </a:t>
            </a:r>
            <a:r>
              <a:rPr lang="fr-FR" sz="1800" b="1" dirty="0" err="1"/>
              <a:t>without</a:t>
            </a:r>
            <a:r>
              <a:rPr lang="fr-FR" sz="1800" b="1" dirty="0"/>
              <a:t> the permission of </a:t>
            </a:r>
            <a:r>
              <a:rPr lang="fr-FR" sz="1800" b="1" dirty="0" err="1"/>
              <a:t>somebody</a:t>
            </a:r>
            <a:r>
              <a:rPr lang="fr-FR" sz="1800" b="1" dirty="0"/>
              <a:t> </a:t>
            </a:r>
            <a:r>
              <a:rPr lang="fr-FR" sz="1800" b="1" dirty="0" err="1"/>
              <a:t>outside</a:t>
            </a:r>
            <a:r>
              <a:rPr lang="fr-FR" sz="1800" b="1" dirty="0"/>
              <a:t> the team or </a:t>
            </a:r>
            <a:r>
              <a:rPr lang="fr-FR" sz="1800" b="1" dirty="0" err="1"/>
              <a:t>depending</a:t>
            </a:r>
            <a:r>
              <a:rPr lang="fr-FR" sz="1800" b="1" dirty="0"/>
              <a:t> on </a:t>
            </a:r>
            <a:r>
              <a:rPr lang="fr-FR" sz="1800" b="1" dirty="0" err="1"/>
              <a:t>other</a:t>
            </a:r>
            <a:r>
              <a:rPr lang="fr-FR" sz="1800" b="1" dirty="0"/>
              <a:t> teams.</a:t>
            </a:r>
          </a:p>
          <a:p>
            <a:pPr marL="342900" indent="-342900">
              <a:lnSpc>
                <a:spcPct val="150000"/>
              </a:lnSpc>
              <a:buFont typeface="Wingdings" panose="05000000000000000000" pitchFamily="2" charset="2"/>
              <a:buChar char="q"/>
            </a:pPr>
            <a:r>
              <a:rPr lang="fr-FR" sz="1800" b="1" dirty="0"/>
              <a:t>Teams are able to </a:t>
            </a:r>
            <a:r>
              <a:rPr lang="fr-FR" sz="1800" b="1" dirty="0" err="1"/>
              <a:t>complete</a:t>
            </a:r>
            <a:r>
              <a:rPr lang="fr-FR" sz="1800" b="1" dirty="0"/>
              <a:t> </a:t>
            </a:r>
            <a:r>
              <a:rPr lang="fr-FR" sz="1800" b="1" dirty="0" err="1"/>
              <a:t>work</a:t>
            </a:r>
            <a:r>
              <a:rPr lang="fr-FR" sz="1800" b="1" dirty="0"/>
              <a:t> </a:t>
            </a:r>
            <a:r>
              <a:rPr lang="fr-FR" sz="1800" b="1" dirty="0" err="1"/>
              <a:t>without</a:t>
            </a:r>
            <a:r>
              <a:rPr lang="fr-FR" sz="1800" b="1" dirty="0"/>
              <a:t> </a:t>
            </a:r>
            <a:r>
              <a:rPr lang="fr-FR" sz="1800" b="1" dirty="0" err="1"/>
              <a:t>needing</a:t>
            </a:r>
            <a:r>
              <a:rPr lang="fr-FR" sz="1800" b="1" dirty="0"/>
              <a:t> fine-</a:t>
            </a:r>
            <a:r>
              <a:rPr lang="fr-FR" sz="1800" b="1" dirty="0" err="1"/>
              <a:t>grained</a:t>
            </a:r>
            <a:r>
              <a:rPr lang="fr-FR" sz="1800" b="1" dirty="0"/>
              <a:t> communication and coordination </a:t>
            </a:r>
            <a:r>
              <a:rPr lang="fr-FR" sz="1800" b="1" dirty="0" err="1"/>
              <a:t>with</a:t>
            </a:r>
            <a:r>
              <a:rPr lang="fr-FR" sz="1800" b="1" dirty="0"/>
              <a:t> people </a:t>
            </a:r>
            <a:r>
              <a:rPr lang="fr-FR" sz="1800" b="1" dirty="0" err="1"/>
              <a:t>outside</a:t>
            </a:r>
            <a:r>
              <a:rPr lang="fr-FR" sz="1800" b="1" dirty="0"/>
              <a:t> the team.</a:t>
            </a:r>
          </a:p>
          <a:p>
            <a:pPr marL="342900" indent="-342900">
              <a:lnSpc>
                <a:spcPct val="150000"/>
              </a:lnSpc>
              <a:buFont typeface="Wingdings" panose="05000000000000000000" pitchFamily="2" charset="2"/>
              <a:buChar char="q"/>
            </a:pPr>
            <a:r>
              <a:rPr lang="fr-FR" sz="1800" b="1" dirty="0"/>
              <a:t>Teams </a:t>
            </a:r>
            <a:r>
              <a:rPr lang="fr-FR" sz="1800" b="1" dirty="0" err="1"/>
              <a:t>deploy</a:t>
            </a:r>
            <a:r>
              <a:rPr lang="fr-FR" sz="1800" b="1" dirty="0"/>
              <a:t> and release </a:t>
            </a:r>
            <a:r>
              <a:rPr lang="fr-FR" sz="1800" b="1" dirty="0" err="1"/>
              <a:t>their</a:t>
            </a:r>
            <a:r>
              <a:rPr lang="fr-FR" sz="1800" b="1" dirty="0"/>
              <a:t> </a:t>
            </a:r>
            <a:r>
              <a:rPr lang="fr-FR" sz="1800" b="1" dirty="0" err="1"/>
              <a:t>product</a:t>
            </a:r>
            <a:r>
              <a:rPr lang="fr-FR" sz="1800" b="1" dirty="0"/>
              <a:t> or service on </a:t>
            </a:r>
            <a:r>
              <a:rPr lang="fr-FR" sz="1800" b="1" dirty="0" err="1"/>
              <a:t>demand</a:t>
            </a:r>
            <a:r>
              <a:rPr lang="fr-FR" sz="1800" b="1" dirty="0"/>
              <a:t>, </a:t>
            </a:r>
            <a:r>
              <a:rPr lang="fr-FR" sz="1800" b="1" dirty="0" err="1"/>
              <a:t>independently</a:t>
            </a:r>
            <a:r>
              <a:rPr lang="fr-FR" sz="1800" b="1" dirty="0"/>
              <a:t> of the services </a:t>
            </a:r>
            <a:r>
              <a:rPr lang="fr-FR" sz="1800" b="1" dirty="0" err="1"/>
              <a:t>it</a:t>
            </a:r>
            <a:r>
              <a:rPr lang="fr-FR" sz="1800" b="1" dirty="0"/>
              <a:t> </a:t>
            </a:r>
            <a:r>
              <a:rPr lang="fr-FR" sz="1800" b="1" dirty="0" err="1"/>
              <a:t>depends</a:t>
            </a:r>
            <a:r>
              <a:rPr lang="fr-FR" sz="1800" b="1" dirty="0"/>
              <a:t> on or of </a:t>
            </a:r>
            <a:r>
              <a:rPr lang="fr-FR" sz="1800" b="1" dirty="0" err="1"/>
              <a:t>other</a:t>
            </a:r>
            <a:r>
              <a:rPr lang="fr-FR" sz="1800" b="1" dirty="0"/>
              <a:t> services </a:t>
            </a:r>
            <a:r>
              <a:rPr lang="fr-FR" sz="1800" b="1" dirty="0" err="1"/>
              <a:t>that</a:t>
            </a:r>
            <a:r>
              <a:rPr lang="fr-FR" sz="1800" b="1" dirty="0"/>
              <a:t> </a:t>
            </a:r>
            <a:r>
              <a:rPr lang="fr-FR" sz="1800" b="1" dirty="0" err="1"/>
              <a:t>depend</a:t>
            </a:r>
            <a:r>
              <a:rPr lang="fr-FR" sz="1800" b="1" dirty="0"/>
              <a:t> on </a:t>
            </a:r>
            <a:r>
              <a:rPr lang="fr-FR" sz="1800" b="1" dirty="0" err="1"/>
              <a:t>it</a:t>
            </a:r>
            <a:r>
              <a:rPr lang="fr-FR" sz="1800" b="1" dirty="0"/>
              <a:t>.</a:t>
            </a:r>
          </a:p>
          <a:p>
            <a:pPr marL="342900" indent="-342900">
              <a:lnSpc>
                <a:spcPct val="150000"/>
              </a:lnSpc>
              <a:buFont typeface="Wingdings" panose="05000000000000000000" pitchFamily="2" charset="2"/>
              <a:buChar char="q"/>
            </a:pPr>
            <a:r>
              <a:rPr lang="fr-FR" sz="1800" b="1" dirty="0"/>
              <a:t>Teams do </a:t>
            </a:r>
            <a:r>
              <a:rPr lang="fr-FR" sz="1800" b="1" dirty="0" err="1"/>
              <a:t>most</a:t>
            </a:r>
            <a:r>
              <a:rPr lang="fr-FR" sz="1800" b="1" dirty="0"/>
              <a:t> of </a:t>
            </a:r>
            <a:r>
              <a:rPr lang="fr-FR" sz="1800" b="1" dirty="0" err="1"/>
              <a:t>their</a:t>
            </a:r>
            <a:r>
              <a:rPr lang="fr-FR" sz="1800" b="1" dirty="0"/>
              <a:t> </a:t>
            </a:r>
            <a:r>
              <a:rPr lang="fr-FR" sz="1800" b="1" dirty="0" err="1"/>
              <a:t>testing</a:t>
            </a:r>
            <a:r>
              <a:rPr lang="fr-FR" sz="1800" b="1" dirty="0"/>
              <a:t> on </a:t>
            </a:r>
            <a:r>
              <a:rPr lang="fr-FR" sz="1800" b="1" dirty="0" err="1"/>
              <a:t>demand</a:t>
            </a:r>
            <a:r>
              <a:rPr lang="fr-FR" sz="1800" b="1" dirty="0"/>
              <a:t>, </a:t>
            </a:r>
            <a:r>
              <a:rPr lang="fr-FR" sz="1800" b="1" dirty="0" err="1"/>
              <a:t>without</a:t>
            </a:r>
            <a:r>
              <a:rPr lang="fr-FR" sz="1800" b="1" dirty="0"/>
              <a:t> </a:t>
            </a:r>
            <a:r>
              <a:rPr lang="fr-FR" sz="1800" b="1" dirty="0" err="1"/>
              <a:t>requiring</a:t>
            </a:r>
            <a:r>
              <a:rPr lang="fr-FR" sz="1800" b="1" dirty="0"/>
              <a:t> an </a:t>
            </a:r>
            <a:r>
              <a:rPr lang="fr-FR" sz="1800" b="1" dirty="0" err="1"/>
              <a:t>integrated</a:t>
            </a:r>
            <a:r>
              <a:rPr lang="fr-FR" sz="1800" b="1" dirty="0"/>
              <a:t> test </a:t>
            </a:r>
            <a:r>
              <a:rPr lang="fr-FR" sz="1800" b="1" dirty="0" err="1"/>
              <a:t>environment</a:t>
            </a:r>
            <a:r>
              <a:rPr lang="fr-FR" sz="1800" b="1" dirty="0"/>
              <a:t>.</a:t>
            </a:r>
          </a:p>
          <a:p>
            <a:pPr marL="342900" indent="-342900">
              <a:lnSpc>
                <a:spcPct val="150000"/>
              </a:lnSpc>
              <a:buFont typeface="Wingdings" panose="05000000000000000000" pitchFamily="2" charset="2"/>
              <a:buChar char="q"/>
            </a:pPr>
            <a:r>
              <a:rPr lang="fr-FR" sz="1800" b="1" dirty="0"/>
              <a:t>Teams can </a:t>
            </a:r>
            <a:r>
              <a:rPr lang="fr-FR" sz="1800" b="1" dirty="0" err="1"/>
              <a:t>deploy</a:t>
            </a:r>
            <a:r>
              <a:rPr lang="fr-FR" sz="1800" b="1" dirty="0"/>
              <a:t> </a:t>
            </a:r>
            <a:r>
              <a:rPr lang="fr-FR" sz="1800" b="1" dirty="0" err="1"/>
              <a:t>during</a:t>
            </a:r>
            <a:r>
              <a:rPr lang="fr-FR" sz="1800" b="1" dirty="0"/>
              <a:t> normal business </a:t>
            </a:r>
            <a:r>
              <a:rPr lang="fr-FR" sz="1800" b="1" dirty="0" err="1"/>
              <a:t>hours</a:t>
            </a:r>
            <a:r>
              <a:rPr lang="fr-FR" sz="1800" b="1" dirty="0"/>
              <a:t> </a:t>
            </a:r>
            <a:r>
              <a:rPr lang="fr-FR" sz="1800" b="1" dirty="0" err="1"/>
              <a:t>with</a:t>
            </a:r>
            <a:r>
              <a:rPr lang="fr-FR" sz="1800" b="1" dirty="0"/>
              <a:t> </a:t>
            </a:r>
            <a:r>
              <a:rPr lang="fr-FR" sz="1800" b="1" dirty="0" err="1"/>
              <a:t>negligible</a:t>
            </a:r>
            <a:r>
              <a:rPr lang="fr-FR" sz="1800" b="1" dirty="0"/>
              <a:t> </a:t>
            </a:r>
            <a:r>
              <a:rPr lang="fr-FR" sz="1800" b="1" dirty="0" err="1"/>
              <a:t>downtime</a:t>
            </a:r>
            <a:r>
              <a:rPr lang="fr-FR" sz="1800" b="1" dirty="0"/>
              <a:t>.</a:t>
            </a:r>
          </a:p>
        </p:txBody>
      </p:sp>
    </p:spTree>
    <p:extLst>
      <p:ext uri="{BB962C8B-B14F-4D97-AF65-F5344CB8AC3E}">
        <p14:creationId xmlns:p14="http://schemas.microsoft.com/office/powerpoint/2010/main" val="41898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a:solidFill>
                  <a:schemeClr val="bg1"/>
                </a:solidFill>
                <a:latin typeface="+mj-lt"/>
                <a:ea typeface="+mj-ea"/>
                <a:cs typeface="+mj-cs"/>
              </a:rPr>
              <a:t>How to implement architectures for continuous delivery</a:t>
            </a:r>
          </a:p>
        </p:txBody>
      </p:sp>
      <p:pic>
        <p:nvPicPr>
          <p:cNvPr id="2" name="Picture 1">
            <a:extLst>
              <a:ext uri="{FF2B5EF4-FFF2-40B4-BE49-F238E27FC236}">
                <a16:creationId xmlns:a16="http://schemas.microsoft.com/office/drawing/2014/main" id="{AF24AAE5-9C7B-4F6D-A9A3-1BBD20F20E28}"/>
              </a:ext>
            </a:extLst>
          </p:cNvPr>
          <p:cNvPicPr>
            <a:picLocks noChangeAspect="1"/>
          </p:cNvPicPr>
          <p:nvPr/>
        </p:nvPicPr>
        <p:blipFill>
          <a:blip r:embed="rId3"/>
          <a:stretch>
            <a:fillRect/>
          </a:stretch>
        </p:blipFill>
        <p:spPr>
          <a:xfrm>
            <a:off x="95432" y="1388303"/>
            <a:ext cx="8953135" cy="5461412"/>
          </a:xfrm>
          <a:prstGeom prst="rect">
            <a:avLst/>
          </a:prstGeom>
        </p:spPr>
      </p:pic>
    </p:spTree>
    <p:extLst>
      <p:ext uri="{BB962C8B-B14F-4D97-AF65-F5344CB8AC3E}">
        <p14:creationId xmlns:p14="http://schemas.microsoft.com/office/powerpoint/2010/main" val="9571406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latin typeface="+mn-lt"/>
              </a:rPr>
              <a:t>Automating / accelerating database</a:t>
            </a:r>
            <a:endParaRPr sz="4400" b="1" dirty="0">
              <a:latin typeface="+mn-lt"/>
            </a:endParaRPr>
          </a:p>
        </p:txBody>
      </p:sp>
    </p:spTree>
    <p:extLst>
      <p:ext uri="{BB962C8B-B14F-4D97-AF65-F5344CB8AC3E}">
        <p14:creationId xmlns:p14="http://schemas.microsoft.com/office/powerpoint/2010/main" val="14420585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Autofit/>
          </a:bodyPr>
          <a:lstStyle/>
          <a:p>
            <a:pPr marL="158750" algn="ctr"/>
            <a:r>
              <a:rPr lang="en-US" sz="2000" b="1" dirty="0">
                <a:solidFill>
                  <a:srgbClr val="FFFEFF"/>
                </a:solidFill>
                <a:latin typeface="+mj-lt"/>
              </a:rPr>
              <a:t>CI/CD ORCHESTRATORS still Don’t Cover it</a:t>
            </a:r>
          </a:p>
        </p:txBody>
      </p:sp>
      <p:sp>
        <p:nvSpPr>
          <p:cNvPr id="9" name="Content Placeholder 10">
            <a:extLst>
              <a:ext uri="{FF2B5EF4-FFF2-40B4-BE49-F238E27FC236}">
                <a16:creationId xmlns:a16="http://schemas.microsoft.com/office/drawing/2014/main" id="{DEB1DC55-5590-4389-B43D-65841BF04A15}"/>
              </a:ext>
            </a:extLst>
          </p:cNvPr>
          <p:cNvSpPr txBox="1">
            <a:spLocks/>
          </p:cNvSpPr>
          <p:nvPr/>
        </p:nvSpPr>
        <p:spPr>
          <a:xfrm>
            <a:off x="110836" y="1844603"/>
            <a:ext cx="4066793" cy="272478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50000"/>
              </a:lnSpc>
              <a:buFont typeface="Wingdings" panose="05000000000000000000" pitchFamily="2" charset="2"/>
              <a:buChar char="§"/>
            </a:pPr>
            <a:r>
              <a:rPr lang="en-US" sz="2000" b="1" dirty="0" err="1">
                <a:latin typeface="+mn-lt"/>
              </a:rPr>
              <a:t>CircleCI</a:t>
            </a:r>
            <a:endParaRPr lang="en-US" sz="2000" b="1" dirty="0">
              <a:latin typeface="+mn-lt"/>
            </a:endParaRPr>
          </a:p>
          <a:p>
            <a:pPr>
              <a:lnSpc>
                <a:spcPct val="150000"/>
              </a:lnSpc>
              <a:buFont typeface="Wingdings" panose="05000000000000000000" pitchFamily="2" charset="2"/>
              <a:buChar char="§"/>
            </a:pPr>
            <a:r>
              <a:rPr lang="en-US" sz="2000" b="1" dirty="0">
                <a:latin typeface="+mn-lt"/>
              </a:rPr>
              <a:t>Jenkins</a:t>
            </a:r>
          </a:p>
          <a:p>
            <a:pPr>
              <a:lnSpc>
                <a:spcPct val="150000"/>
              </a:lnSpc>
              <a:buFont typeface="Wingdings" panose="05000000000000000000" pitchFamily="2" charset="2"/>
              <a:buChar char="§"/>
            </a:pPr>
            <a:r>
              <a:rPr lang="en-US" sz="2000" b="1" dirty="0">
                <a:latin typeface="+mn-lt"/>
              </a:rPr>
              <a:t>Harness.IO </a:t>
            </a:r>
          </a:p>
          <a:p>
            <a:pPr>
              <a:lnSpc>
                <a:spcPct val="150000"/>
              </a:lnSpc>
              <a:buFont typeface="Wingdings" panose="05000000000000000000" pitchFamily="2" charset="2"/>
              <a:buChar char="§"/>
            </a:pPr>
            <a:r>
              <a:rPr lang="en-US" sz="2000" b="1" dirty="0" err="1">
                <a:latin typeface="+mn-lt"/>
              </a:rPr>
              <a:t>TravisCI</a:t>
            </a:r>
            <a:endParaRPr lang="en-US" sz="2000" b="1" dirty="0">
              <a:latin typeface="+mn-lt"/>
            </a:endParaRPr>
          </a:p>
          <a:p>
            <a:pPr>
              <a:lnSpc>
                <a:spcPct val="150000"/>
              </a:lnSpc>
              <a:buFont typeface="Wingdings" panose="05000000000000000000" pitchFamily="2" charset="2"/>
              <a:buChar char="§"/>
            </a:pPr>
            <a:r>
              <a:rPr lang="en-US" sz="2000" b="1" dirty="0">
                <a:latin typeface="+mn-lt"/>
              </a:rPr>
              <a:t>Bamboo</a:t>
            </a:r>
          </a:p>
        </p:txBody>
      </p:sp>
      <p:sp>
        <p:nvSpPr>
          <p:cNvPr id="10" name="Text Placeholder 12">
            <a:extLst>
              <a:ext uri="{FF2B5EF4-FFF2-40B4-BE49-F238E27FC236}">
                <a16:creationId xmlns:a16="http://schemas.microsoft.com/office/drawing/2014/main" id="{6DA0611B-27D8-452B-8244-8B8AA46FABC7}"/>
              </a:ext>
            </a:extLst>
          </p:cNvPr>
          <p:cNvSpPr txBox="1">
            <a:spLocks/>
          </p:cNvSpPr>
          <p:nvPr/>
        </p:nvSpPr>
        <p:spPr>
          <a:xfrm>
            <a:off x="5077206" y="1844603"/>
            <a:ext cx="4066794" cy="27247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buFont typeface="Wingdings" panose="05000000000000000000" pitchFamily="2" charset="2"/>
              <a:buChar char="§"/>
            </a:pPr>
            <a:r>
              <a:rPr lang="en-US" sz="2000" b="1" dirty="0" err="1">
                <a:latin typeface="+mn-lt"/>
              </a:rPr>
              <a:t>GoCD</a:t>
            </a:r>
            <a:endParaRPr lang="en-US" sz="2000" b="1" dirty="0">
              <a:latin typeface="+mn-lt"/>
            </a:endParaRPr>
          </a:p>
          <a:p>
            <a:pPr marL="342900" indent="-342900">
              <a:lnSpc>
                <a:spcPct val="150000"/>
              </a:lnSpc>
              <a:buFont typeface="Wingdings" panose="05000000000000000000" pitchFamily="2" charset="2"/>
              <a:buChar char="§"/>
            </a:pPr>
            <a:r>
              <a:rPr lang="en-US" sz="2000" b="1" dirty="0" err="1">
                <a:latin typeface="+mn-lt"/>
              </a:rPr>
              <a:t>UrbanCode</a:t>
            </a:r>
            <a:endParaRPr lang="en-US" sz="2000" b="1" dirty="0">
              <a:latin typeface="+mn-lt"/>
            </a:endParaRPr>
          </a:p>
          <a:p>
            <a:pPr marL="342900" indent="-342900">
              <a:lnSpc>
                <a:spcPct val="150000"/>
              </a:lnSpc>
              <a:buFont typeface="Wingdings" panose="05000000000000000000" pitchFamily="2" charset="2"/>
              <a:buChar char="§"/>
            </a:pPr>
            <a:r>
              <a:rPr lang="en-US" sz="2000" b="1" dirty="0" err="1">
                <a:latin typeface="+mn-lt"/>
              </a:rPr>
              <a:t>ElectricCloud</a:t>
            </a:r>
            <a:endParaRPr lang="en-US" sz="2000" b="1" dirty="0">
              <a:latin typeface="+mn-lt"/>
            </a:endParaRPr>
          </a:p>
          <a:p>
            <a:pPr marL="342900" indent="-342900">
              <a:lnSpc>
                <a:spcPct val="150000"/>
              </a:lnSpc>
              <a:buFont typeface="Wingdings" panose="05000000000000000000" pitchFamily="2" charset="2"/>
              <a:buChar char="§"/>
            </a:pPr>
            <a:r>
              <a:rPr lang="en-US" sz="2000" b="1" dirty="0">
                <a:latin typeface="+mn-lt"/>
              </a:rPr>
              <a:t>CA Technologies</a:t>
            </a:r>
          </a:p>
          <a:p>
            <a:pPr marL="342900" indent="-342900">
              <a:lnSpc>
                <a:spcPct val="150000"/>
              </a:lnSpc>
              <a:buFont typeface="Wingdings" panose="05000000000000000000" pitchFamily="2" charset="2"/>
              <a:buChar char="§"/>
            </a:pPr>
            <a:r>
              <a:rPr lang="en-US" sz="2000" b="1" dirty="0" err="1">
                <a:latin typeface="+mn-lt"/>
              </a:rPr>
              <a:t>XebiaLabs</a:t>
            </a:r>
            <a:endParaRPr lang="en-US" sz="2000" b="1" dirty="0">
              <a:latin typeface="+mn-lt"/>
            </a:endParaRPr>
          </a:p>
        </p:txBody>
      </p:sp>
      <p:sp>
        <p:nvSpPr>
          <p:cNvPr id="11" name="TextBox 10">
            <a:extLst>
              <a:ext uri="{FF2B5EF4-FFF2-40B4-BE49-F238E27FC236}">
                <a16:creationId xmlns:a16="http://schemas.microsoft.com/office/drawing/2014/main" id="{1EBBCDC6-6CCC-47DF-91C1-C0949D24953F}"/>
              </a:ext>
            </a:extLst>
          </p:cNvPr>
          <p:cNvSpPr txBox="1"/>
          <p:nvPr/>
        </p:nvSpPr>
        <p:spPr>
          <a:xfrm>
            <a:off x="667736" y="5067827"/>
            <a:ext cx="7808527" cy="1200329"/>
          </a:xfrm>
          <a:prstGeom prst="rect">
            <a:avLst/>
          </a:prstGeom>
          <a:solidFill>
            <a:srgbClr val="FF0000"/>
          </a:solidFill>
        </p:spPr>
        <p:txBody>
          <a:bodyPr wrap="square" rtlCol="0">
            <a:spAutoFit/>
          </a:bodyPr>
          <a:lstStyle/>
          <a:p>
            <a:pPr algn="ctr"/>
            <a:r>
              <a:rPr lang="en-US" sz="3600" b="1" dirty="0"/>
              <a:t>We can run a SQL script real good for </a:t>
            </a:r>
            <a:r>
              <a:rPr lang="en-US" sz="3600" b="1" dirty="0" err="1"/>
              <a:t>ya</a:t>
            </a:r>
            <a:r>
              <a:rPr lang="en-US" sz="3600" b="1" dirty="0"/>
              <a:t>!</a:t>
            </a:r>
          </a:p>
        </p:txBody>
      </p:sp>
      <p:pic>
        <p:nvPicPr>
          <p:cNvPr id="12" name="Picture 2" descr="Image result for thumbs up emoji jpg">
            <a:extLst>
              <a:ext uri="{FF2B5EF4-FFF2-40B4-BE49-F238E27FC236}">
                <a16:creationId xmlns:a16="http://schemas.microsoft.com/office/drawing/2014/main" id="{D111C661-0C3A-4602-A1E0-65FA44E3B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028" y="2932469"/>
            <a:ext cx="1531201" cy="163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8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806071" y="81888"/>
            <a:ext cx="7886700" cy="1090187"/>
          </a:xfrm>
          <a:prstGeom prst="rect">
            <a:avLst/>
          </a:prstGeom>
        </p:spPr>
        <p:txBody>
          <a:bodyPr spcFirstLastPara="1" vert="horz" lIns="91440" tIns="45720" rIns="91440" bIns="45720" rtlCol="0" anchorCtr="0">
            <a:normAutofit/>
          </a:bodyPr>
          <a:lstStyle/>
          <a:p>
            <a:pPr marL="158750" algn="ctr">
              <a:spcBef>
                <a:spcPct val="0"/>
              </a:spcBef>
            </a:pPr>
            <a:r>
              <a:rPr lang="en-US" b="1" kern="1200" dirty="0">
                <a:latin typeface="+mj-lt"/>
                <a:ea typeface="+mj-ea"/>
                <a:cs typeface="+mj-cs"/>
              </a:rPr>
              <a:t>The thing About Databases</a:t>
            </a:r>
          </a:p>
        </p:txBody>
      </p:sp>
      <p:graphicFrame>
        <p:nvGraphicFramePr>
          <p:cNvPr id="346" name="Content Placeholder 2">
            <a:extLst>
              <a:ext uri="{FF2B5EF4-FFF2-40B4-BE49-F238E27FC236}">
                <a16:creationId xmlns:a16="http://schemas.microsoft.com/office/drawing/2014/main" id="{AAFEC68D-7A39-4544-9F98-B52B4426371C}"/>
              </a:ext>
            </a:extLst>
          </p:cNvPr>
          <p:cNvGraphicFramePr/>
          <p:nvPr>
            <p:extLst>
              <p:ext uri="{D42A27DB-BD31-4B8C-83A1-F6EECF244321}">
                <p14:modId xmlns:p14="http://schemas.microsoft.com/office/powerpoint/2010/main" val="1961343399"/>
              </p:ext>
            </p:extLst>
          </p:nvPr>
        </p:nvGraphicFramePr>
        <p:xfrm>
          <a:off x="122830" y="1323832"/>
          <a:ext cx="8884692" cy="5452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992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9" name="Freeform: Shape 15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63072" y="1012004"/>
            <a:ext cx="3285755" cy="4795408"/>
          </a:xfrm>
          <a:prstGeom prst="rect">
            <a:avLst/>
          </a:prstGeom>
        </p:spPr>
        <p:txBody>
          <a:bodyPr spcFirstLastPara="1" vert="horz" lIns="91440" tIns="45720" rIns="91440" bIns="45720" rtlCol="0" anchor="ctr" anchorCtr="0">
            <a:normAutofit/>
          </a:bodyPr>
          <a:lstStyle/>
          <a:p>
            <a:pPr marL="158750">
              <a:spcBef>
                <a:spcPct val="0"/>
              </a:spcBef>
            </a:pPr>
            <a:r>
              <a:rPr lang="en-US" sz="2400" b="1" kern="1200">
                <a:solidFill>
                  <a:srgbClr val="FFFFFF"/>
                </a:solidFill>
                <a:latin typeface="+mj-lt"/>
                <a:ea typeface="+mj-ea"/>
                <a:cs typeface="+mj-cs"/>
              </a:rPr>
              <a:t>Organizational Stuff  </a:t>
            </a:r>
            <a:br>
              <a:rPr lang="en-US" sz="2400" b="1" kern="1200">
                <a:solidFill>
                  <a:srgbClr val="FFFFFF"/>
                </a:solidFill>
                <a:latin typeface="+mj-lt"/>
                <a:ea typeface="+mj-ea"/>
                <a:cs typeface="+mj-cs"/>
              </a:rPr>
            </a:br>
            <a:br>
              <a:rPr lang="en-US" sz="2400" b="1" kern="1200">
                <a:solidFill>
                  <a:srgbClr val="FFFFFF"/>
                </a:solidFill>
                <a:latin typeface="+mj-lt"/>
                <a:ea typeface="+mj-ea"/>
                <a:cs typeface="+mj-cs"/>
              </a:rPr>
            </a:br>
            <a:br>
              <a:rPr lang="en-US" sz="2400" b="1" kern="1200">
                <a:solidFill>
                  <a:srgbClr val="FFFFFF"/>
                </a:solidFill>
                <a:latin typeface="+mj-lt"/>
                <a:ea typeface="+mj-ea"/>
                <a:cs typeface="+mj-cs"/>
              </a:rPr>
            </a:br>
            <a:r>
              <a:rPr lang="en-US" sz="2400" b="1" kern="1200">
                <a:solidFill>
                  <a:srgbClr val="FFFFFF"/>
                </a:solidFill>
                <a:latin typeface="+mj-lt"/>
                <a:ea typeface="+mj-ea"/>
                <a:cs typeface="+mj-cs"/>
              </a:rPr>
              <a:t>Database management in enterprises today</a:t>
            </a:r>
            <a:endParaRPr lang="en-US" sz="2400" b="1" kern="1200" dirty="0">
              <a:solidFill>
                <a:srgbClr val="FFFFFF"/>
              </a:solidFill>
              <a:latin typeface="+mj-lt"/>
              <a:ea typeface="+mj-ea"/>
              <a:cs typeface="+mj-cs"/>
            </a:endParaRPr>
          </a:p>
        </p:txBody>
      </p:sp>
      <p:graphicFrame>
        <p:nvGraphicFramePr>
          <p:cNvPr id="348" name="Content Placeholder 2">
            <a:extLst>
              <a:ext uri="{FF2B5EF4-FFF2-40B4-BE49-F238E27FC236}">
                <a16:creationId xmlns:a16="http://schemas.microsoft.com/office/drawing/2014/main" id="{5968EE49-84D8-4CC4-935D-AEEDBB80FFCB}"/>
              </a:ext>
            </a:extLst>
          </p:cNvPr>
          <p:cNvGraphicFramePr/>
          <p:nvPr>
            <p:extLst>
              <p:ext uri="{D42A27DB-BD31-4B8C-83A1-F6EECF244321}">
                <p14:modId xmlns:p14="http://schemas.microsoft.com/office/powerpoint/2010/main" val="1440884067"/>
              </p:ext>
            </p:extLst>
          </p:nvPr>
        </p:nvGraphicFramePr>
        <p:xfrm>
          <a:off x="3895725" y="470924"/>
          <a:ext cx="509815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544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additive="base">
                                        <p:cTn id="7" dur="500" fill="hold"/>
                                        <p:tgtEl>
                                          <p:spTgt spid="348"/>
                                        </p:tgtEl>
                                        <p:attrNameLst>
                                          <p:attrName>ppt_x</p:attrName>
                                        </p:attrNameLst>
                                      </p:cBhvr>
                                      <p:tavLst>
                                        <p:tav tm="0">
                                          <p:val>
                                            <p:strVal val="#ppt_x"/>
                                          </p:val>
                                        </p:tav>
                                        <p:tav tm="100000">
                                          <p:val>
                                            <p:strVal val="#ppt_x"/>
                                          </p:val>
                                        </p:tav>
                                      </p:tavLst>
                                    </p:anim>
                                    <p:anim calcmode="lin" valueType="num">
                                      <p:cBhvr additive="base">
                                        <p:cTn id="8" dur="500" fill="hold"/>
                                        <p:tgtEl>
                                          <p:spTgt spid="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8" grpId="0">
        <p:bldAsOne/>
      </p:bldGraphic>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492811" y="231559"/>
            <a:ext cx="7886700" cy="1040594"/>
          </a:xfrm>
          <a:prstGeom prst="rect">
            <a:avLst/>
          </a:prstGeom>
        </p:spPr>
        <p:txBody>
          <a:bodyPr spcFirstLastPara="1" vert="horz" lIns="91440" tIns="45720" rIns="91440" bIns="45720" rtlCol="0" anchor="ctr" anchorCtr="0">
            <a:normAutofit/>
          </a:bodyPr>
          <a:lstStyle/>
          <a:p>
            <a:pPr marL="158750" algn="ctr">
              <a:spcBef>
                <a:spcPct val="0"/>
              </a:spcBef>
            </a:pPr>
            <a:r>
              <a:rPr lang="en-US" sz="2800" b="1" kern="1200" dirty="0">
                <a:solidFill>
                  <a:schemeClr val="tx1"/>
                </a:solidFill>
                <a:latin typeface="+mj-lt"/>
                <a:ea typeface="+mj-ea"/>
                <a:cs typeface="+mj-cs"/>
              </a:rPr>
              <a:t>Why so difficult?</a:t>
            </a:r>
          </a:p>
        </p:txBody>
      </p:sp>
      <p:graphicFrame>
        <p:nvGraphicFramePr>
          <p:cNvPr id="346" name="Text Placeholder 2">
            <a:extLst>
              <a:ext uri="{FF2B5EF4-FFF2-40B4-BE49-F238E27FC236}">
                <a16:creationId xmlns:a16="http://schemas.microsoft.com/office/drawing/2014/main" id="{7D9298D7-81E4-4EE0-A1D6-DF188AC992F7}"/>
              </a:ext>
            </a:extLst>
          </p:cNvPr>
          <p:cNvGraphicFramePr/>
          <p:nvPr>
            <p:extLst>
              <p:ext uri="{D42A27DB-BD31-4B8C-83A1-F6EECF244321}">
                <p14:modId xmlns:p14="http://schemas.microsoft.com/office/powerpoint/2010/main" val="3196440576"/>
              </p:ext>
            </p:extLst>
          </p:nvPr>
        </p:nvGraphicFramePr>
        <p:xfrm>
          <a:off x="1" y="885423"/>
          <a:ext cx="9143999" cy="4935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883D2469-A480-4BFB-8204-DF1A2E70FB9B}"/>
              </a:ext>
            </a:extLst>
          </p:cNvPr>
          <p:cNvPicPr>
            <a:picLocks noChangeAspect="1"/>
          </p:cNvPicPr>
          <p:nvPr/>
        </p:nvPicPr>
        <p:blipFill>
          <a:blip r:embed="rId8"/>
          <a:stretch>
            <a:fillRect/>
          </a:stretch>
        </p:blipFill>
        <p:spPr>
          <a:xfrm>
            <a:off x="7724632" y="97992"/>
            <a:ext cx="1309759" cy="1307728"/>
          </a:xfrm>
          <a:prstGeom prst="rect">
            <a:avLst/>
          </a:prstGeom>
        </p:spPr>
      </p:pic>
    </p:spTree>
    <p:extLst>
      <p:ext uri="{BB962C8B-B14F-4D97-AF65-F5344CB8AC3E}">
        <p14:creationId xmlns:p14="http://schemas.microsoft.com/office/powerpoint/2010/main" val="238397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Autofit/>
          </a:bodyPr>
          <a:lstStyle/>
          <a:p>
            <a:pPr marL="158750" algn="ctr"/>
            <a:r>
              <a:rPr lang="en-US" sz="2000" b="1" dirty="0">
                <a:solidFill>
                  <a:srgbClr val="FFFEFF"/>
                </a:solidFill>
                <a:latin typeface="+mj-lt"/>
              </a:rPr>
              <a:t>Automating Database change management </a:t>
            </a:r>
            <a:br>
              <a:rPr lang="en-US" sz="2000" b="1" dirty="0">
                <a:solidFill>
                  <a:srgbClr val="FFFEFF"/>
                </a:solidFill>
                <a:latin typeface="+mj-lt"/>
              </a:rPr>
            </a:br>
            <a:r>
              <a:rPr lang="en-US" sz="2000" b="1" dirty="0">
                <a:solidFill>
                  <a:srgbClr val="FFFEFF"/>
                </a:solidFill>
                <a:latin typeface="+mj-lt"/>
              </a:rPr>
              <a:t> Basic Approaches</a:t>
            </a:r>
            <a:endParaRPr lang="fr-FR" sz="2000" b="1" dirty="0">
              <a:latin typeface="+mj-lt"/>
            </a:endParaRPr>
          </a:p>
        </p:txBody>
      </p:sp>
      <p:sp>
        <p:nvSpPr>
          <p:cNvPr id="6" name="Rectangle: Rounded Corners 5">
            <a:extLst>
              <a:ext uri="{FF2B5EF4-FFF2-40B4-BE49-F238E27FC236}">
                <a16:creationId xmlns:a16="http://schemas.microsoft.com/office/drawing/2014/main" id="{11E7F621-B764-4C0B-B0ED-2BBE0943A345}"/>
              </a:ext>
            </a:extLst>
          </p:cNvPr>
          <p:cNvSpPr/>
          <p:nvPr/>
        </p:nvSpPr>
        <p:spPr>
          <a:xfrm>
            <a:off x="417399" y="1688169"/>
            <a:ext cx="4261280" cy="2015151"/>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a:buNone/>
            </a:pPr>
            <a:r>
              <a:rPr lang="en-US" sz="2400" b="1" dirty="0">
                <a:solidFill>
                  <a:srgbClr val="0070C0"/>
                </a:solidFill>
              </a:rPr>
              <a:t>Migration-based</a:t>
            </a:r>
          </a:p>
          <a:p>
            <a:pPr marL="114300" indent="0">
              <a:buNone/>
            </a:pPr>
            <a:endParaRPr lang="en-US" sz="2000" b="1" dirty="0"/>
          </a:p>
          <a:p>
            <a:pPr marL="457200" indent="-342900">
              <a:buFont typeface="Wingdings" panose="05000000000000000000" pitchFamily="2" charset="2"/>
              <a:buChar char="§"/>
            </a:pPr>
            <a:r>
              <a:rPr lang="en-US" sz="2000" dirty="0"/>
              <a:t>“</a:t>
            </a:r>
            <a:r>
              <a:rPr lang="en-US" sz="2000" b="1" dirty="0">
                <a:solidFill>
                  <a:srgbClr val="0070C0"/>
                </a:solidFill>
              </a:rPr>
              <a:t>Change</a:t>
            </a:r>
            <a:r>
              <a:rPr lang="en-US" sz="2000" dirty="0"/>
              <a:t>” is the first-class citizen</a:t>
            </a:r>
          </a:p>
          <a:p>
            <a:pPr marL="457200" indent="-342900">
              <a:buFont typeface="Wingdings" panose="05000000000000000000" pitchFamily="2" charset="2"/>
              <a:buChar char="§"/>
            </a:pPr>
            <a:r>
              <a:rPr lang="en-US" sz="2000" dirty="0"/>
              <a:t>You develop change scripts</a:t>
            </a:r>
            <a:r>
              <a:rPr lang="en-US" sz="2000" b="1" dirty="0"/>
              <a:t>	</a:t>
            </a:r>
          </a:p>
        </p:txBody>
      </p:sp>
      <p:sp>
        <p:nvSpPr>
          <p:cNvPr id="7" name="Rectangle: Rounded Corners 6">
            <a:extLst>
              <a:ext uri="{FF2B5EF4-FFF2-40B4-BE49-F238E27FC236}">
                <a16:creationId xmlns:a16="http://schemas.microsoft.com/office/drawing/2014/main" id="{C4D9AD3F-068A-4D60-811E-EAEB841B993F}"/>
              </a:ext>
            </a:extLst>
          </p:cNvPr>
          <p:cNvSpPr/>
          <p:nvPr/>
        </p:nvSpPr>
        <p:spPr>
          <a:xfrm>
            <a:off x="417398" y="4199382"/>
            <a:ext cx="4261281" cy="2015151"/>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2400" b="1" dirty="0">
                <a:solidFill>
                  <a:srgbClr val="0070C0"/>
                </a:solidFill>
              </a:rPr>
              <a:t>State-based</a:t>
            </a:r>
          </a:p>
          <a:p>
            <a:pPr algn="ctr"/>
            <a:endParaRPr lang="en-US" sz="2000" b="1" dirty="0"/>
          </a:p>
          <a:p>
            <a:pPr marL="342900" indent="-342900">
              <a:buFont typeface="Wingdings" panose="05000000000000000000" pitchFamily="2" charset="2"/>
              <a:buChar char="§"/>
            </a:pPr>
            <a:r>
              <a:rPr lang="en-US" sz="2000" dirty="0"/>
              <a:t>“</a:t>
            </a:r>
            <a:r>
              <a:rPr lang="en-US" sz="2000" b="1" dirty="0">
                <a:solidFill>
                  <a:srgbClr val="0070C0"/>
                </a:solidFill>
              </a:rPr>
              <a:t>State</a:t>
            </a:r>
            <a:r>
              <a:rPr lang="en-US" sz="2000" dirty="0"/>
              <a:t>” is the first-class citizen</a:t>
            </a:r>
          </a:p>
          <a:p>
            <a:pPr marL="342900" indent="-342900">
              <a:buFont typeface="Wingdings" panose="05000000000000000000" pitchFamily="2" charset="2"/>
              <a:buChar char="§"/>
            </a:pPr>
            <a:r>
              <a:rPr lang="en-US" sz="2000" dirty="0"/>
              <a:t>Uses DIFF approach to </a:t>
            </a:r>
            <a:r>
              <a:rPr lang="en-US" sz="2000" b="1" i="1" dirty="0">
                <a:solidFill>
                  <a:schemeClr val="accent2"/>
                </a:solidFill>
              </a:rPr>
              <a:t>generate</a:t>
            </a:r>
            <a:r>
              <a:rPr lang="en-US" sz="2000" dirty="0"/>
              <a:t> change scripts</a:t>
            </a:r>
          </a:p>
        </p:txBody>
      </p:sp>
      <p:pic>
        <p:nvPicPr>
          <p:cNvPr id="8" name="Picture 7">
            <a:extLst>
              <a:ext uri="{FF2B5EF4-FFF2-40B4-BE49-F238E27FC236}">
                <a16:creationId xmlns:a16="http://schemas.microsoft.com/office/drawing/2014/main" id="{26325E03-C3E2-4FE7-B174-EEB0CCC6EC56}"/>
              </a:ext>
            </a:extLst>
          </p:cNvPr>
          <p:cNvPicPr>
            <a:picLocks noChangeAspect="1"/>
          </p:cNvPicPr>
          <p:nvPr/>
        </p:nvPicPr>
        <p:blipFill>
          <a:blip r:embed="rId3"/>
          <a:stretch>
            <a:fillRect/>
          </a:stretch>
        </p:blipFill>
        <p:spPr>
          <a:xfrm>
            <a:off x="5648874" y="1589326"/>
            <a:ext cx="3323304" cy="5024834"/>
          </a:xfrm>
          <a:prstGeom prst="rect">
            <a:avLst/>
          </a:prstGeom>
        </p:spPr>
      </p:pic>
    </p:spTree>
    <p:extLst>
      <p:ext uri="{BB962C8B-B14F-4D97-AF65-F5344CB8AC3E}">
        <p14:creationId xmlns:p14="http://schemas.microsoft.com/office/powerpoint/2010/main" val="132766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marL="158750" algn="ctr"/>
            <a:r>
              <a:rPr lang="en-US" sz="3200" b="1" dirty="0">
                <a:solidFill>
                  <a:srgbClr val="FFFEFF"/>
                </a:solidFill>
                <a:latin typeface="+mj-lt"/>
              </a:rPr>
              <a:t>Comparing</a:t>
            </a:r>
            <a:endParaRPr lang="fr-FR" sz="3200" b="1" dirty="0">
              <a:latin typeface="+mj-lt"/>
            </a:endParaRPr>
          </a:p>
        </p:txBody>
      </p:sp>
      <p:sp>
        <p:nvSpPr>
          <p:cNvPr id="6" name="Rectangle: Rounded Corners 5">
            <a:extLst>
              <a:ext uri="{FF2B5EF4-FFF2-40B4-BE49-F238E27FC236}">
                <a16:creationId xmlns:a16="http://schemas.microsoft.com/office/drawing/2014/main" id="{11E7F621-B764-4C0B-B0ED-2BBE0943A345}"/>
              </a:ext>
            </a:extLst>
          </p:cNvPr>
          <p:cNvSpPr/>
          <p:nvPr/>
        </p:nvSpPr>
        <p:spPr>
          <a:xfrm>
            <a:off x="417399"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algn="ctr">
              <a:buNone/>
            </a:pPr>
            <a:r>
              <a:rPr lang="en-US" sz="2000" b="1" dirty="0"/>
              <a:t>Migration-based	</a:t>
            </a:r>
          </a:p>
        </p:txBody>
      </p:sp>
      <p:sp>
        <p:nvSpPr>
          <p:cNvPr id="7" name="Rectangle: Rounded Corners 6">
            <a:extLst>
              <a:ext uri="{FF2B5EF4-FFF2-40B4-BE49-F238E27FC236}">
                <a16:creationId xmlns:a16="http://schemas.microsoft.com/office/drawing/2014/main" id="{C4D9AD3F-068A-4D60-811E-EAEB841B993F}"/>
              </a:ext>
            </a:extLst>
          </p:cNvPr>
          <p:cNvSpPr/>
          <p:nvPr/>
        </p:nvSpPr>
        <p:spPr>
          <a:xfrm>
            <a:off x="4956414"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State-based</a:t>
            </a:r>
          </a:p>
        </p:txBody>
      </p:sp>
      <p:sp>
        <p:nvSpPr>
          <p:cNvPr id="8" name="Content Placeholder 5">
            <a:extLst>
              <a:ext uri="{FF2B5EF4-FFF2-40B4-BE49-F238E27FC236}">
                <a16:creationId xmlns:a16="http://schemas.microsoft.com/office/drawing/2014/main" id="{68E850BD-E876-4169-9ACC-DC624CD74F46}"/>
              </a:ext>
            </a:extLst>
          </p:cNvPr>
          <p:cNvSpPr txBox="1">
            <a:spLocks/>
          </p:cNvSpPr>
          <p:nvPr/>
        </p:nvSpPr>
        <p:spPr>
          <a:xfrm>
            <a:off x="60654" y="2854792"/>
            <a:ext cx="4511346"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“As Code” approach</a:t>
            </a:r>
          </a:p>
          <a:p>
            <a:pPr marL="285750" indent="-285750">
              <a:lnSpc>
                <a:spcPct val="150000"/>
              </a:lnSpc>
              <a:buFont typeface="Wingdings" panose="05000000000000000000" pitchFamily="2" charset="2"/>
              <a:buChar char="§"/>
            </a:pPr>
            <a:r>
              <a:rPr lang="en-US" sz="1600" b="1" dirty="0"/>
              <a:t>Requires knowledge of SQL &amp; DB Engine</a:t>
            </a:r>
          </a:p>
          <a:p>
            <a:pPr marL="285750" indent="-285750">
              <a:lnSpc>
                <a:spcPct val="150000"/>
              </a:lnSpc>
              <a:buFont typeface="Wingdings" panose="05000000000000000000" pitchFamily="2" charset="2"/>
              <a:buChar char="§"/>
            </a:pPr>
            <a:r>
              <a:rPr lang="en-US" sz="1600" b="1" dirty="0"/>
              <a:t>Change Creator specifies what will be changing</a:t>
            </a:r>
          </a:p>
          <a:p>
            <a:pPr marL="285750" indent="-285750">
              <a:lnSpc>
                <a:spcPct val="150000"/>
              </a:lnSpc>
              <a:buFont typeface="Wingdings" panose="05000000000000000000" pitchFamily="2" charset="2"/>
              <a:buChar char="§"/>
            </a:pPr>
            <a:r>
              <a:rPr lang="en-US" sz="1600" b="1" dirty="0"/>
              <a:t>Only cares about impacted objects</a:t>
            </a:r>
          </a:p>
          <a:p>
            <a:pPr>
              <a:lnSpc>
                <a:spcPct val="150000"/>
              </a:lnSpc>
            </a:pPr>
            <a:endParaRPr lang="en-US" sz="1600" b="1" dirty="0"/>
          </a:p>
        </p:txBody>
      </p:sp>
      <p:sp>
        <p:nvSpPr>
          <p:cNvPr id="9" name="Content Placeholder 5">
            <a:extLst>
              <a:ext uri="{FF2B5EF4-FFF2-40B4-BE49-F238E27FC236}">
                <a16:creationId xmlns:a16="http://schemas.microsoft.com/office/drawing/2014/main" id="{BA7E8D2D-B13F-4079-8BF9-7BDFE7A8A1C8}"/>
              </a:ext>
            </a:extLst>
          </p:cNvPr>
          <p:cNvSpPr txBox="1">
            <a:spLocks/>
          </p:cNvSpPr>
          <p:nvPr/>
        </p:nvSpPr>
        <p:spPr>
          <a:xfrm>
            <a:off x="4847874" y="2854792"/>
            <a:ext cx="3905160"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“Point and Click” approach</a:t>
            </a:r>
          </a:p>
          <a:p>
            <a:pPr marL="285750" indent="-285750">
              <a:lnSpc>
                <a:spcPct val="150000"/>
              </a:lnSpc>
              <a:buFont typeface="Wingdings" panose="05000000000000000000" pitchFamily="2" charset="2"/>
              <a:buChar char="§"/>
            </a:pPr>
            <a:r>
              <a:rPr lang="en-US" sz="1600" b="1" dirty="0"/>
              <a:t>Tool has the knowledge</a:t>
            </a:r>
          </a:p>
          <a:p>
            <a:pPr marL="285750" indent="-285750">
              <a:lnSpc>
                <a:spcPct val="150000"/>
              </a:lnSpc>
              <a:buFont typeface="Wingdings" panose="05000000000000000000" pitchFamily="2" charset="2"/>
              <a:buChar char="§"/>
            </a:pPr>
            <a:r>
              <a:rPr lang="en-US" sz="1600" b="1" dirty="0"/>
              <a:t>Tool discovers the changes</a:t>
            </a:r>
          </a:p>
          <a:p>
            <a:pPr marL="285750" indent="-285750">
              <a:lnSpc>
                <a:spcPct val="150000"/>
              </a:lnSpc>
              <a:buFont typeface="Wingdings" panose="05000000000000000000" pitchFamily="2" charset="2"/>
              <a:buChar char="§"/>
            </a:pPr>
            <a:r>
              <a:rPr lang="en-US" sz="1600" b="1" dirty="0"/>
              <a:t>Cares about ALL objects</a:t>
            </a:r>
          </a:p>
        </p:txBody>
      </p:sp>
    </p:spTree>
    <p:extLst>
      <p:ext uri="{BB962C8B-B14F-4D97-AF65-F5344CB8AC3E}">
        <p14:creationId xmlns:p14="http://schemas.microsoft.com/office/powerpoint/2010/main" val="329820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4431</Words>
  <Application>Microsoft Office PowerPoint</Application>
  <PresentationFormat>On-screen Show (4:3)</PresentationFormat>
  <Paragraphs>602</Paragraphs>
  <Slides>133</Slides>
  <Notes>133</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133</vt:i4>
      </vt:variant>
    </vt:vector>
  </HeadingPairs>
  <TitlesOfParts>
    <vt:vector size="143" baseType="lpstr">
      <vt:lpstr>Wingdings</vt:lpstr>
      <vt:lpstr>Calibri</vt:lpstr>
      <vt:lpstr>Arial</vt:lpstr>
      <vt:lpstr>Consolas</vt:lpstr>
      <vt:lpstr>3_Office Theme</vt:lpstr>
      <vt:lpstr>2_Office Theme</vt:lpstr>
      <vt:lpstr>Office Theme</vt:lpstr>
      <vt:lpstr>1_Office Theme</vt:lpstr>
      <vt:lpstr>4_Office Theme</vt:lpstr>
      <vt:lpstr>5_Office Theme</vt:lpstr>
      <vt:lpstr>DevOps tech  The technical practices of flow </vt:lpstr>
      <vt:lpstr>Agenda</vt:lpstr>
      <vt:lpstr>DevOps in Context</vt:lpstr>
      <vt:lpstr>SOURCE CODE MANAGEMENT (SCM)</vt:lpstr>
      <vt:lpstr>What is SCM?</vt:lpstr>
      <vt:lpstr>Scm terminology: basics</vt:lpstr>
      <vt:lpstr>Scm terminology: basics</vt:lpstr>
      <vt:lpstr>Scm terminology: pull request</vt:lpstr>
      <vt:lpstr>Centralized Workflow Pattern</vt:lpstr>
      <vt:lpstr>Centralized Workflow Pattern</vt:lpstr>
      <vt:lpstr>Feature Branch Workflow Pattern</vt:lpstr>
      <vt:lpstr>Git Workflow Pattern</vt:lpstr>
      <vt:lpstr>Fork Workflow Pattern</vt:lpstr>
      <vt:lpstr>PowerPoint Presentation</vt:lpstr>
      <vt:lpstr>How to implement version control  Team must check in the following assets to their shared version control repository:</vt:lpstr>
      <vt:lpstr>PowerPoint Presentation</vt:lpstr>
      <vt:lpstr>Trunk-based development</vt:lpstr>
      <vt:lpstr> Typical non-trunk-based development style</vt:lpstr>
      <vt:lpstr>Typical trunk-based development timeline</vt:lpstr>
      <vt:lpstr>Common pitfalls</vt:lpstr>
      <vt:lpstr>Ways to improve trunk-based development</vt:lpstr>
      <vt:lpstr>Ways to measure trunk-based development</vt:lpstr>
      <vt:lpstr>Continuous Integration</vt:lpstr>
      <vt:lpstr>Why Use Continuous Integration ?</vt:lpstr>
      <vt:lpstr>What is Continuous Integration (Ci) ?</vt:lpstr>
      <vt:lpstr>How to Do Continuous Integration ?</vt:lpstr>
      <vt:lpstr>Common pitfalls</vt:lpstr>
      <vt:lpstr>Ways to measure CI</vt:lpstr>
      <vt:lpstr>Continuous Delivery</vt:lpstr>
      <vt:lpstr>Continuous Delivery (Cd)</vt:lpstr>
      <vt:lpstr>Why Use Continuous Delivery?</vt:lpstr>
      <vt:lpstr>How to Do Continuous Delivery?</vt:lpstr>
      <vt:lpstr>Continuous Deployment</vt:lpstr>
      <vt:lpstr>What is Continuous Deployment ?</vt:lpstr>
      <vt:lpstr>Continuous Delivery Versus Deployment</vt:lpstr>
      <vt:lpstr>CI/CD Pipelines</vt:lpstr>
      <vt:lpstr>WHAT IS A CI/CD PIPELINE?</vt:lpstr>
      <vt:lpstr>WHY USE A CI/CD PIPELINE?</vt:lpstr>
      <vt:lpstr>Anatomy of CI/CD Pipelines</vt:lpstr>
      <vt:lpstr>Deployment Stages of a CD Pipeline</vt:lpstr>
      <vt:lpstr>Automated Deployment</vt:lpstr>
      <vt:lpstr>Keep Pipelines Efficient</vt:lpstr>
      <vt:lpstr>Distributing Stages</vt:lpstr>
      <vt:lpstr>An Optimized Pipeline Example</vt:lpstr>
      <vt:lpstr>Always Build Upon Good Foundations</vt:lpstr>
      <vt:lpstr>Why Have a Feedback Loop?</vt:lpstr>
      <vt:lpstr>What is a Feedback Loop?</vt:lpstr>
      <vt:lpstr>Measuring the Pipeline: Kpis and Metrics</vt:lpstr>
      <vt:lpstr>Ways to improve deployment automation</vt:lpstr>
      <vt:lpstr>Test automation and Test data management</vt:lpstr>
      <vt:lpstr>The need for test automation</vt:lpstr>
      <vt:lpstr>How to implement test automation?</vt:lpstr>
      <vt:lpstr>How to implement test automation?</vt:lpstr>
      <vt:lpstr>How to implement test automation?</vt:lpstr>
      <vt:lpstr>How to implement test automation?</vt:lpstr>
      <vt:lpstr>Common pitfalls in test automation</vt:lpstr>
      <vt:lpstr>Common pitfalls in test automation</vt:lpstr>
      <vt:lpstr>Common pitfalls in test automation</vt:lpstr>
      <vt:lpstr>Measuring test automation</vt:lpstr>
      <vt:lpstr>Common pitfalls in test data management</vt:lpstr>
      <vt:lpstr>Improving test data management</vt:lpstr>
      <vt:lpstr>Improving test data management</vt:lpstr>
      <vt:lpstr>Improving test data management</vt:lpstr>
      <vt:lpstr>Improving test data management</vt:lpstr>
      <vt:lpstr>Improving test data management</vt:lpstr>
      <vt:lpstr>Improving test data management</vt:lpstr>
      <vt:lpstr>Measuring test data management</vt:lpstr>
      <vt:lpstr>Measuring test data management</vt:lpstr>
      <vt:lpstr>Measuring test data management</vt:lpstr>
      <vt:lpstr>Workshop  Anatomy of an application</vt:lpstr>
      <vt:lpstr>Provisioning the dev environment</vt:lpstr>
      <vt:lpstr>Provisioning the dev environment</vt:lpstr>
      <vt:lpstr>Fetch the demo app source code</vt:lpstr>
      <vt:lpstr>Building and Testing the Application</vt:lpstr>
      <vt:lpstr>Building and Testing the Application</vt:lpstr>
      <vt:lpstr>Running the dem-app</vt:lpstr>
      <vt:lpstr>Running with Docker</vt:lpstr>
      <vt:lpstr>Building and Testing the Application</vt:lpstr>
      <vt:lpstr>Building the demo app using Gitlab CI</vt:lpstr>
      <vt:lpstr>Building the demo app using Gitlab CI</vt:lpstr>
      <vt:lpstr>CI workflow using Github Actions</vt:lpstr>
      <vt:lpstr>CD Workflow using Github Actions</vt:lpstr>
      <vt:lpstr>CD Workflow using Github Actions</vt:lpstr>
      <vt:lpstr>New release published to Dockerhub</vt:lpstr>
      <vt:lpstr>Architecture</vt:lpstr>
      <vt:lpstr>Monoliths    vs    Microservices</vt:lpstr>
      <vt:lpstr>Monoliths vs Microservices</vt:lpstr>
      <vt:lpstr>Monoliths vs Microservices</vt:lpstr>
      <vt:lpstr>Monoliths vs Microservices</vt:lpstr>
      <vt:lpstr>Monoliths vs Microservices</vt:lpstr>
      <vt:lpstr>Architectures for continuous delivery</vt:lpstr>
      <vt:lpstr>How to implement architectures for continuous delivery</vt:lpstr>
      <vt:lpstr>Automating / accelerating database</vt:lpstr>
      <vt:lpstr>CI/CD ORCHESTRATORS still Don’t Cover it</vt:lpstr>
      <vt:lpstr>The thing About Databases</vt:lpstr>
      <vt:lpstr>Organizational Stuff     Database management in enterprises today</vt:lpstr>
      <vt:lpstr>Why so difficult?</vt:lpstr>
      <vt:lpstr>Automating Database change management   Basic Approaches</vt:lpstr>
      <vt:lpstr>Comparing</vt:lpstr>
      <vt:lpstr>Observations - Strengths</vt:lpstr>
      <vt:lpstr>Observations - Weaknesses</vt:lpstr>
      <vt:lpstr>You May use some of both techniques</vt:lpstr>
      <vt:lpstr>Review CI/CD Best Practices</vt:lpstr>
      <vt:lpstr>What would it take to actually bring ci/cd to databases?</vt:lpstr>
      <vt:lpstr>What would it take to actually bring ci/cd to databases?</vt:lpstr>
      <vt:lpstr>What would it take to actually bring ci/cd to databases?</vt:lpstr>
      <vt:lpstr>What would it take to actually bring ci/cd to databases?</vt:lpstr>
      <vt:lpstr>What would it take to actually bring ci/cd to databases?</vt:lpstr>
      <vt:lpstr>What would it take to actually bring ci/cd to databases?</vt:lpstr>
      <vt:lpstr>Docker and Kubernetes:  The Big Picture </vt:lpstr>
      <vt:lpstr>Containers</vt:lpstr>
      <vt:lpstr>Containers</vt:lpstr>
      <vt:lpstr>The big picture</vt:lpstr>
      <vt:lpstr>Docker</vt:lpstr>
      <vt:lpstr>Container orchestration?</vt:lpstr>
      <vt:lpstr>Basic Kubernetes architecture</vt:lpstr>
      <vt:lpstr>Kubernetes?</vt:lpstr>
      <vt:lpstr>Kubernetes?</vt:lpstr>
      <vt:lpstr>Stateless vs Stateful</vt:lpstr>
      <vt:lpstr>Migrating legacy</vt:lpstr>
      <vt:lpstr>What the Helm!</vt:lpstr>
      <vt:lpstr>Workshop:   Building Docker images</vt:lpstr>
      <vt:lpstr>Hello World Dotnet Docker</vt:lpstr>
      <vt:lpstr>Building the demo app</vt:lpstr>
      <vt:lpstr>Building the demo app</vt:lpstr>
      <vt:lpstr>Hello World Dotnet Docker</vt:lpstr>
      <vt:lpstr>Workshop:   A friendly introduction to Kubernetes</vt:lpstr>
      <vt:lpstr>Deploy the demo-app to K8S</vt:lpstr>
      <vt:lpstr>Start minikube</vt:lpstr>
      <vt:lpstr>K8S dashboard</vt:lpstr>
      <vt:lpstr>Run the demo-app</vt:lpstr>
      <vt:lpstr>Run the demo-app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tech  The technical practices of flow </dc:title>
  <dc:creator>Ahmed Hosni</dc:creator>
  <cp:lastModifiedBy>Ahmed Hosni</cp:lastModifiedBy>
  <cp:revision>57</cp:revision>
  <dcterms:created xsi:type="dcterms:W3CDTF">2020-04-27T20:49:07Z</dcterms:created>
  <dcterms:modified xsi:type="dcterms:W3CDTF">2020-04-27T23:15:47Z</dcterms:modified>
</cp:coreProperties>
</file>